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2" r:id="rId1"/>
  </p:sldMasterIdLst>
  <p:notesMasterIdLst>
    <p:notesMasterId r:id="rId32"/>
  </p:notesMasterIdLst>
  <p:sldIdLst>
    <p:sldId id="348" r:id="rId2"/>
    <p:sldId id="327" r:id="rId3"/>
    <p:sldId id="328" r:id="rId4"/>
    <p:sldId id="329" r:id="rId5"/>
    <p:sldId id="330" r:id="rId6"/>
    <p:sldId id="331" r:id="rId7"/>
    <p:sldId id="333" r:id="rId8"/>
    <p:sldId id="334" r:id="rId9"/>
    <p:sldId id="304" r:id="rId10"/>
    <p:sldId id="335" r:id="rId11"/>
    <p:sldId id="306" r:id="rId12"/>
    <p:sldId id="303" r:id="rId13"/>
    <p:sldId id="336" r:id="rId14"/>
    <p:sldId id="337" r:id="rId15"/>
    <p:sldId id="338" r:id="rId16"/>
    <p:sldId id="339" r:id="rId17"/>
    <p:sldId id="311" r:id="rId18"/>
    <p:sldId id="312" r:id="rId19"/>
    <p:sldId id="313" r:id="rId20"/>
    <p:sldId id="314" r:id="rId21"/>
    <p:sldId id="341" r:id="rId22"/>
    <p:sldId id="342" r:id="rId23"/>
    <p:sldId id="317" r:id="rId24"/>
    <p:sldId id="347" r:id="rId25"/>
    <p:sldId id="343" r:id="rId26"/>
    <p:sldId id="318" r:id="rId27"/>
    <p:sldId id="344" r:id="rId28"/>
    <p:sldId id="345" r:id="rId29"/>
    <p:sldId id="346" r:id="rId30"/>
    <p:sldId id="34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EC5"/>
    <a:srgbClr val="248DD4"/>
    <a:srgbClr val="FFFFFF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418"/>
  </p:normalViewPr>
  <p:slideViewPr>
    <p:cSldViewPr snapToGrid="0">
      <p:cViewPr varScale="1">
        <p:scale>
          <a:sx n="58" d="100"/>
          <a:sy n="58" d="100"/>
        </p:scale>
        <p:origin x="852" y="52"/>
      </p:cViewPr>
      <p:guideLst/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B95F19-5C27-417C-B227-8C06D29BF4E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8403A6-F98C-4E13-9C32-F324C06961C9}">
      <dgm:prSet phldrT="[Text]"/>
      <dgm:spPr/>
      <dgm:t>
        <a:bodyPr/>
        <a:lstStyle/>
        <a:p>
          <a:r>
            <a:rPr lang="en-US" sz="4800" b="1" dirty="0" err="1"/>
            <a:t>Xamarin.iOS</a:t>
          </a:r>
          <a:endParaRPr lang="en-US" sz="4800" b="1" dirty="0">
            <a:solidFill>
              <a:srgbClr val="010000"/>
            </a:solidFill>
            <a:latin typeface="Corbel"/>
          </a:endParaRPr>
        </a:p>
      </dgm:t>
    </dgm:pt>
    <dgm:pt modelId="{2E3C2EA3-069C-4B47-B834-F9E1257B9357}" type="parTrans" cxnId="{4ACED8DC-8B75-4C98-98BE-DEDD12093244}">
      <dgm:prSet/>
      <dgm:spPr/>
    </dgm:pt>
    <dgm:pt modelId="{5CC18850-70DC-4C40-8611-0911C5CA41E4}" type="sibTrans" cxnId="{4ACED8DC-8B75-4C98-98BE-DEDD12093244}">
      <dgm:prSet/>
      <dgm:spPr/>
    </dgm:pt>
    <dgm:pt modelId="{25C3304B-4C2C-4D3F-A931-EE18E19F71D5}">
      <dgm:prSet phldrT="[Text]"/>
      <dgm:spPr/>
      <dgm:t>
        <a:bodyPr/>
        <a:lstStyle/>
        <a:p>
          <a:r>
            <a:rPr lang="en-US" sz="4800" b="1" dirty="0" err="1"/>
            <a:t>Xamarin.Android</a:t>
          </a:r>
          <a:endParaRPr lang="en-US" sz="4800" b="1" dirty="0"/>
        </a:p>
      </dgm:t>
    </dgm:pt>
    <dgm:pt modelId="{1B8413D7-7696-4888-87F9-6F1E433DB1B5}" type="parTrans" cxnId="{7F345197-A720-495A-9BAC-A655DB467888}">
      <dgm:prSet/>
      <dgm:spPr/>
    </dgm:pt>
    <dgm:pt modelId="{231CB5B5-3F11-4416-9205-4CF6BC3A39ED}" type="sibTrans" cxnId="{7F345197-A720-495A-9BAC-A655DB467888}">
      <dgm:prSet/>
      <dgm:spPr/>
    </dgm:pt>
    <dgm:pt modelId="{FF8E4C5C-5874-4F69-9B14-7FAFA99F1C13}">
      <dgm:prSet phldrT="[Text]"/>
      <dgm:spPr/>
      <dgm:t>
        <a:bodyPr/>
        <a:lstStyle/>
        <a:p>
          <a:r>
            <a:rPr lang="en-US" sz="4800" b="1" dirty="0" err="1"/>
            <a:t>Xamarin.Forms</a:t>
          </a:r>
        </a:p>
      </dgm:t>
    </dgm:pt>
    <dgm:pt modelId="{7FCEF499-0206-4CEA-8D42-9194065BFEB7}" type="parTrans" cxnId="{034FCE2F-6406-4A94-AEE2-DB7D570F67CC}">
      <dgm:prSet/>
      <dgm:spPr/>
    </dgm:pt>
    <dgm:pt modelId="{C307453C-2FCD-4E50-B5C7-10F41A46C352}" type="sibTrans" cxnId="{034FCE2F-6406-4A94-AEE2-DB7D570F67CC}">
      <dgm:prSet/>
      <dgm:spPr/>
    </dgm:pt>
    <dgm:pt modelId="{621B982F-3B33-4AE3-AB7C-4EE3BF5BC532}" type="pres">
      <dgm:prSet presAssocID="{53B95F19-5C27-417C-B227-8C06D29BF4EE}" presName="Name0" presStyleCnt="0">
        <dgm:presLayoutVars>
          <dgm:dir/>
          <dgm:animLvl val="lvl"/>
          <dgm:resizeHandles val="exact"/>
        </dgm:presLayoutVars>
      </dgm:prSet>
      <dgm:spPr/>
    </dgm:pt>
    <dgm:pt modelId="{5B9B49E0-FBA2-4588-9A44-6DAB35C1801A}" type="pres">
      <dgm:prSet presAssocID="{878403A6-F98C-4E13-9C32-F324C06961C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C2F07A4-CA60-4A9E-AA92-92983C020A31}" type="pres">
      <dgm:prSet presAssocID="{5CC18850-70DC-4C40-8611-0911C5CA41E4}" presName="parTxOnlySpace" presStyleCnt="0"/>
      <dgm:spPr/>
    </dgm:pt>
    <dgm:pt modelId="{789D6C7E-FC0E-44E9-9120-E1509CED7380}" type="pres">
      <dgm:prSet presAssocID="{25C3304B-4C2C-4D3F-A931-EE18E19F71D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FD93EC1-D9B9-4E48-BDC8-9E900B02DF4E}" type="pres">
      <dgm:prSet presAssocID="{231CB5B5-3F11-4416-9205-4CF6BC3A39ED}" presName="parTxOnlySpace" presStyleCnt="0"/>
      <dgm:spPr/>
    </dgm:pt>
    <dgm:pt modelId="{4596B998-CED9-4F5D-B7C1-4580C95E1E1E}" type="pres">
      <dgm:prSet presAssocID="{FF8E4C5C-5874-4F69-9B14-7FAFA99F1C1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E469825-7D73-43CA-B371-E14398CA016C}" type="presOf" srcId="{FF8E4C5C-5874-4F69-9B14-7FAFA99F1C13}" destId="{4596B998-CED9-4F5D-B7C1-4580C95E1E1E}" srcOrd="0" destOrd="0" presId="urn:microsoft.com/office/officeart/2005/8/layout/chevron1"/>
    <dgm:cxn modelId="{034FCE2F-6406-4A94-AEE2-DB7D570F67CC}" srcId="{53B95F19-5C27-417C-B227-8C06D29BF4EE}" destId="{FF8E4C5C-5874-4F69-9B14-7FAFA99F1C13}" srcOrd="2" destOrd="0" parTransId="{7FCEF499-0206-4CEA-8D42-9194065BFEB7}" sibTransId="{C307453C-2FCD-4E50-B5C7-10F41A46C352}"/>
    <dgm:cxn modelId="{35D85330-C54B-4626-B2CE-382BC9AFDC08}" type="presOf" srcId="{878403A6-F98C-4E13-9C32-F324C06961C9}" destId="{5B9B49E0-FBA2-4588-9A44-6DAB35C1801A}" srcOrd="0" destOrd="0" presId="urn:microsoft.com/office/officeart/2005/8/layout/chevron1"/>
    <dgm:cxn modelId="{7F345197-A720-495A-9BAC-A655DB467888}" srcId="{53B95F19-5C27-417C-B227-8C06D29BF4EE}" destId="{25C3304B-4C2C-4D3F-A931-EE18E19F71D5}" srcOrd="1" destOrd="0" parTransId="{1B8413D7-7696-4888-87F9-6F1E433DB1B5}" sibTransId="{231CB5B5-3F11-4416-9205-4CF6BC3A39ED}"/>
    <dgm:cxn modelId="{8843F997-6832-4B23-9205-0227FC3CC795}" type="presOf" srcId="{53B95F19-5C27-417C-B227-8C06D29BF4EE}" destId="{621B982F-3B33-4AE3-AB7C-4EE3BF5BC532}" srcOrd="0" destOrd="0" presId="urn:microsoft.com/office/officeart/2005/8/layout/chevron1"/>
    <dgm:cxn modelId="{C76CC2B0-5830-4744-8295-C92C89F90FE9}" type="presOf" srcId="{25C3304B-4C2C-4D3F-A931-EE18E19F71D5}" destId="{789D6C7E-FC0E-44E9-9120-E1509CED7380}" srcOrd="0" destOrd="0" presId="urn:microsoft.com/office/officeart/2005/8/layout/chevron1"/>
    <dgm:cxn modelId="{4ACED8DC-8B75-4C98-98BE-DEDD12093244}" srcId="{53B95F19-5C27-417C-B227-8C06D29BF4EE}" destId="{878403A6-F98C-4E13-9C32-F324C06961C9}" srcOrd="0" destOrd="0" parTransId="{2E3C2EA3-069C-4B47-B834-F9E1257B9357}" sibTransId="{5CC18850-70DC-4C40-8611-0911C5CA41E4}"/>
    <dgm:cxn modelId="{87DE1BF6-0A1D-4582-8C72-ADDC436E6089}" type="presParOf" srcId="{621B982F-3B33-4AE3-AB7C-4EE3BF5BC532}" destId="{5B9B49E0-FBA2-4588-9A44-6DAB35C1801A}" srcOrd="0" destOrd="0" presId="urn:microsoft.com/office/officeart/2005/8/layout/chevron1"/>
    <dgm:cxn modelId="{80A7F574-061E-4C17-9B43-DCCCCACBD676}" type="presParOf" srcId="{621B982F-3B33-4AE3-AB7C-4EE3BF5BC532}" destId="{4C2F07A4-CA60-4A9E-AA92-92983C020A31}" srcOrd="1" destOrd="0" presId="urn:microsoft.com/office/officeart/2005/8/layout/chevron1"/>
    <dgm:cxn modelId="{45EE91C7-203D-400B-9E9A-4ED95C25F918}" type="presParOf" srcId="{621B982F-3B33-4AE3-AB7C-4EE3BF5BC532}" destId="{789D6C7E-FC0E-44E9-9120-E1509CED7380}" srcOrd="2" destOrd="0" presId="urn:microsoft.com/office/officeart/2005/8/layout/chevron1"/>
    <dgm:cxn modelId="{730CA5EC-EA04-4CFB-B5EC-508099102D3A}" type="presParOf" srcId="{621B982F-3B33-4AE3-AB7C-4EE3BF5BC532}" destId="{CFD93EC1-D9B9-4E48-BDC8-9E900B02DF4E}" srcOrd="3" destOrd="0" presId="urn:microsoft.com/office/officeart/2005/8/layout/chevron1"/>
    <dgm:cxn modelId="{4167635E-387D-48D0-83CC-63BB89BBED28}" type="presParOf" srcId="{621B982F-3B33-4AE3-AB7C-4EE3BF5BC532}" destId="{4596B998-CED9-4F5D-B7C1-4580C95E1E1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B49E0-FBA2-4588-9A44-6DAB35C1801A}">
      <dsp:nvSpPr>
        <dsp:cNvPr id="0" name=""/>
        <dsp:cNvSpPr/>
      </dsp:nvSpPr>
      <dsp:spPr>
        <a:xfrm>
          <a:off x="2295" y="2621324"/>
          <a:ext cx="2796765" cy="11187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Xamarin.iOS</a:t>
          </a:r>
          <a:endParaRPr lang="en-US" sz="1500" b="1" kern="1200" dirty="0">
            <a:solidFill>
              <a:srgbClr val="010000"/>
            </a:solidFill>
            <a:latin typeface="Corbel"/>
          </a:endParaRPr>
        </a:p>
      </dsp:txBody>
      <dsp:txXfrm>
        <a:off x="561648" y="2621324"/>
        <a:ext cx="1678059" cy="1118706"/>
      </dsp:txXfrm>
    </dsp:sp>
    <dsp:sp modelId="{789D6C7E-FC0E-44E9-9120-E1509CED7380}">
      <dsp:nvSpPr>
        <dsp:cNvPr id="0" name=""/>
        <dsp:cNvSpPr/>
      </dsp:nvSpPr>
      <dsp:spPr>
        <a:xfrm>
          <a:off x="2519384" y="2621324"/>
          <a:ext cx="2796765" cy="11187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Xamarin.Android</a:t>
          </a:r>
          <a:endParaRPr lang="en-US" sz="1500" b="1" kern="1200" dirty="0"/>
        </a:p>
      </dsp:txBody>
      <dsp:txXfrm>
        <a:off x="3078737" y="2621324"/>
        <a:ext cx="1678059" cy="1118706"/>
      </dsp:txXfrm>
    </dsp:sp>
    <dsp:sp modelId="{4596B998-CED9-4F5D-B7C1-4580C95E1E1E}">
      <dsp:nvSpPr>
        <dsp:cNvPr id="0" name=""/>
        <dsp:cNvSpPr/>
      </dsp:nvSpPr>
      <dsp:spPr>
        <a:xfrm>
          <a:off x="5036473" y="2621324"/>
          <a:ext cx="2796765" cy="11187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Xamarin.Forms</a:t>
          </a:r>
        </a:p>
      </dsp:txBody>
      <dsp:txXfrm>
        <a:off x="5595826" y="2621324"/>
        <a:ext cx="1678059" cy="1118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964E7-F3F0-44B0-B2EB-4C99419D9241}" type="datetimeFigureOut">
              <a:rPr lang="es-ES"/>
              <a:t>27/11/2017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711B7-EFDB-460B-954C-7698456331C9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35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711B7-EFDB-460B-954C-7698456331C9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996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Xamarin it just isn’t your front end</a:t>
            </a:r>
            <a:r>
              <a:rPr lang="en-US" baseline="0" dirty="0"/>
              <a:t> in C# it is your full backend server as well. With Azure or even on Linux running Mono or the </a:t>
            </a:r>
            <a:r>
              <a:rPr lang="en-US" baseline="0" dirty="0" err="1"/>
              <a:t>CoreCLR</a:t>
            </a:r>
            <a:r>
              <a:rPr lang="en-US" baseline="0" dirty="0"/>
              <a:t> your app is fully C# end to end!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11/27/2017 12:42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84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711B7-EFDB-460B-954C-7698456331C9}" type="slidenum">
              <a:rPr lang="es-ES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463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8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5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</a:t>
            </a:r>
            <a:r>
              <a:rPr lang="en-US" baseline="0" dirty="0"/>
              <a:t>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Multiple Code 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Expensive &amp; Slow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Positive = Great apps delivered to user’s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Negative = Development hampered by multiple code bases &amp; fragmentation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Unhappy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Unhappy</a:t>
            </a:r>
            <a:r>
              <a:rPr lang="en-US" baseline="0" dirty="0"/>
              <a:t>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Increase in Abandoned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Limited to what is implemented</a:t>
            </a:r>
            <a:endParaRPr lang="en-US" dirty="0"/>
          </a:p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12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30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quick example of a login</a:t>
            </a:r>
            <a:r>
              <a:rPr lang="en-US" baseline="0" dirty="0"/>
              <a:t> page:</a:t>
            </a:r>
          </a:p>
          <a:p>
            <a:endParaRPr lang="en-US" baseline="0" dirty="0"/>
          </a:p>
          <a:p>
            <a:r>
              <a:rPr lang="en-US" baseline="0" dirty="0"/>
              <a:t>Notice the data binding on the Entries Text fields. Additionally, there is a </a:t>
            </a:r>
            <a:r>
              <a:rPr lang="es-CR" baseline="0" noProof="0" dirty="0" err="1"/>
              <a:t>LoginCommand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Each has a native user interface</a:t>
            </a:r>
            <a:endParaRPr lang="en-US" dirty="0"/>
          </a:p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6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2F7B-7E23-4241-A9FE-CE3E5200BE6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0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88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60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967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3540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2669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8886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56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42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917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3275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2D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9600" y="960541"/>
            <a:ext cx="109728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347266"/>
            <a:ext cx="10972800" cy="4398719"/>
          </a:xfrm>
        </p:spPr>
        <p:txBody>
          <a:bodyPr numCol="1" spcCol="0"/>
          <a:lstStyle>
            <a:lvl1pPr marL="380990" indent="-380990">
              <a:buSzPct val="110000"/>
              <a:buFont typeface="Wingdings" charset="2"/>
              <a:buChar char="§"/>
              <a:defRPr sz="24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  <a:lvl2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" y="6356351"/>
            <a:ext cx="9523192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00" y="6191376"/>
            <a:ext cx="1320800" cy="32778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58618"/>
            <a:ext cx="10972800" cy="67945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8247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65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33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90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66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92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2365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407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8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27/11/2017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7359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30" r:id="rId18"/>
    <p:sldLayoutId id="214748373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228D1C-A891-4888-A5A0-9B8487AA8B92}"/>
              </a:ext>
            </a:extLst>
          </p:cNvPr>
          <p:cNvSpPr txBox="1"/>
          <p:nvPr/>
        </p:nvSpPr>
        <p:spPr>
          <a:xfrm>
            <a:off x="3516541" y="1628775"/>
            <a:ext cx="7783615" cy="230832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7200" dirty="0" err="1">
                <a:solidFill>
                  <a:srgbClr val="FFFFFF"/>
                </a:solidFill>
              </a:rPr>
              <a:t>Introduccion</a:t>
            </a:r>
            <a:r>
              <a:rPr lang="en-US" sz="7200" dirty="0">
                <a:solidFill>
                  <a:srgbClr val="FFFFFF"/>
                </a:solidFill>
              </a:rPr>
              <a:t> Xamarin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994D688-1F11-4600-A49E-B22912D6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68" y="1724025"/>
            <a:ext cx="1956140" cy="1959150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366F73D4-5320-4615-A0FE-296A95F5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208" y="5403921"/>
            <a:ext cx="1779680" cy="7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87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CE4165-4311-4CC9-BEDD-C31DA4989365}"/>
              </a:ext>
            </a:extLst>
          </p:cNvPr>
          <p:cNvSpPr txBox="1"/>
          <p:nvPr/>
        </p:nvSpPr>
        <p:spPr>
          <a:xfrm>
            <a:off x="3270181" y="1476490"/>
            <a:ext cx="6304084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Xamarin.iOS</a:t>
            </a:r>
            <a:r>
              <a:rPr lang="en-US" sz="1600" dirty="0"/>
              <a:t> &amp; </a:t>
            </a:r>
            <a:r>
              <a:rPr lang="en-US" sz="1600" dirty="0" err="1"/>
              <a:t>Xamarin.Android</a:t>
            </a:r>
            <a:r>
              <a:rPr lang="en-US" sz="1600" dirty="0"/>
              <a:t> :</a:t>
            </a:r>
          </a:p>
          <a:p>
            <a:endParaRPr lang="en-US" sz="1600" dirty="0"/>
          </a:p>
          <a:p>
            <a:pPr marL="285750" indent="-285750">
              <a:buChar char="•"/>
            </a:pPr>
            <a:r>
              <a:rPr lang="en-US" sz="1600" dirty="0"/>
              <a:t>App que </a:t>
            </a:r>
            <a:r>
              <a:rPr lang="en-US" sz="1600" dirty="0" err="1"/>
              <a:t>requieran</a:t>
            </a:r>
            <a:r>
              <a:rPr lang="en-US" sz="1600" dirty="0"/>
              <a:t> </a:t>
            </a:r>
            <a:r>
              <a:rPr lang="en-US" sz="1600" dirty="0" err="1"/>
              <a:t>interaccion</a:t>
            </a:r>
            <a:r>
              <a:rPr lang="en-US" sz="1600" dirty="0"/>
              <a:t> y </a:t>
            </a:r>
            <a:r>
              <a:rPr lang="en-US" sz="1600" dirty="0" err="1"/>
              <a:t>comportamiento</a:t>
            </a:r>
            <a:r>
              <a:rPr lang="en-US" sz="1600" dirty="0"/>
              <a:t> </a:t>
            </a:r>
            <a:r>
              <a:rPr lang="en-US" sz="1600" dirty="0" err="1"/>
              <a:t>nativo</a:t>
            </a:r>
            <a:r>
              <a:rPr lang="en-US" sz="1600" dirty="0"/>
              <a:t>.</a:t>
            </a:r>
          </a:p>
          <a:p>
            <a:pPr marL="285750" indent="-285750">
              <a:buChar char="•"/>
            </a:pPr>
            <a:r>
              <a:rPr lang="en-US" sz="1600" dirty="0"/>
              <a:t>App que </a:t>
            </a:r>
            <a:r>
              <a:rPr lang="en-US" sz="1600" dirty="0" err="1"/>
              <a:t>requieran</a:t>
            </a:r>
            <a:r>
              <a:rPr lang="en-US" sz="1600" dirty="0"/>
              <a:t> APIs de </a:t>
            </a:r>
            <a:r>
              <a:rPr lang="en-US" sz="1600" dirty="0" err="1"/>
              <a:t>plataforma</a:t>
            </a:r>
            <a:r>
              <a:rPr lang="en-US" sz="1600" dirty="0"/>
              <a:t>.</a:t>
            </a:r>
          </a:p>
          <a:p>
            <a:pPr marL="285750" indent="-285750">
              <a:buChar char="•"/>
            </a:pPr>
            <a:r>
              <a:rPr lang="en-US" sz="1600" dirty="0"/>
              <a:t>Apps </a:t>
            </a:r>
            <a:r>
              <a:rPr lang="en-US" sz="1600" dirty="0" err="1"/>
              <a:t>donde</a:t>
            </a:r>
            <a:r>
              <a:rPr lang="en-US" sz="1600" dirty="0"/>
              <a:t> el UI sea el factor mas </a:t>
            </a:r>
            <a:r>
              <a:rPr lang="en-US" sz="1600" dirty="0" err="1"/>
              <a:t>importante</a:t>
            </a:r>
            <a:r>
              <a:rPr lang="en-US" sz="1600" dirty="0"/>
              <a:t>.</a:t>
            </a:r>
          </a:p>
          <a:p>
            <a:pPr marL="285750" indent="-285750">
              <a:buChar char="•"/>
            </a:pPr>
            <a:r>
              <a:rPr lang="en-US" sz="1600" dirty="0"/>
              <a:t>Apps where custom UI is more important than code sharing</a:t>
            </a:r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E6B83-6595-4384-8AEA-04AF24984739}"/>
              </a:ext>
            </a:extLst>
          </p:cNvPr>
          <p:cNvSpPr txBox="1"/>
          <p:nvPr/>
        </p:nvSpPr>
        <p:spPr>
          <a:xfrm>
            <a:off x="3490518" y="4038255"/>
            <a:ext cx="6864838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/>
              <a:t>Xamarin.Forms</a:t>
            </a:r>
            <a:r>
              <a:rPr lang="en-US" sz="1600" dirty="0"/>
              <a:t> :</a:t>
            </a:r>
          </a:p>
          <a:p>
            <a:endParaRPr lang="en-US" sz="1600" dirty="0"/>
          </a:p>
          <a:p>
            <a:pPr marL="285750" indent="-285750">
              <a:buChar char="•"/>
            </a:pPr>
            <a:r>
              <a:rPr lang="en-US" sz="1600" dirty="0"/>
              <a:t>Apps con </a:t>
            </a:r>
            <a:r>
              <a:rPr lang="en-US" sz="1600" dirty="0" err="1"/>
              <a:t>poca</a:t>
            </a:r>
            <a:r>
              <a:rPr lang="en-US" sz="1600" dirty="0"/>
              <a:t> </a:t>
            </a:r>
            <a:r>
              <a:rPr lang="en-US" sz="1600" dirty="0" err="1"/>
              <a:t>especificacion</a:t>
            </a:r>
            <a:r>
              <a:rPr lang="en-US" sz="1600" dirty="0"/>
              <a:t> de </a:t>
            </a:r>
            <a:r>
              <a:rPr lang="en-US" sz="1600" dirty="0" err="1"/>
              <a:t>plataforma</a:t>
            </a:r>
            <a:r>
              <a:rPr lang="en-US" sz="1600" dirty="0"/>
              <a:t>.</a:t>
            </a:r>
          </a:p>
          <a:p>
            <a:pPr marL="285750" indent="-285750">
              <a:buChar char="•"/>
            </a:pPr>
            <a:r>
              <a:rPr lang="en-US" sz="1600" dirty="0"/>
              <a:t>Apps </a:t>
            </a:r>
            <a:r>
              <a:rPr lang="en-US" sz="1600" dirty="0" err="1"/>
              <a:t>donde</a:t>
            </a:r>
            <a:r>
              <a:rPr lang="en-US" sz="1600" dirty="0"/>
              <a:t> el </a:t>
            </a:r>
            <a:r>
              <a:rPr lang="en-US" sz="1600" dirty="0" err="1"/>
              <a:t>codigo</a:t>
            </a:r>
            <a:r>
              <a:rPr lang="en-US" sz="1600" dirty="0"/>
              <a:t> </a:t>
            </a:r>
            <a:r>
              <a:rPr lang="en-US" sz="1600" dirty="0" err="1"/>
              <a:t>compartido</a:t>
            </a:r>
            <a:r>
              <a:rPr lang="en-US" sz="1600" dirty="0"/>
              <a:t> sea primordial.</a:t>
            </a:r>
          </a:p>
          <a:p>
            <a:pPr marL="285750" indent="-285750">
              <a:buChar char="•"/>
            </a:pPr>
            <a:r>
              <a:rPr lang="en-US" sz="1600" dirty="0"/>
              <a:t>Developers </a:t>
            </a:r>
            <a:r>
              <a:rPr lang="en-US" sz="1600" dirty="0" err="1"/>
              <a:t>comodos</a:t>
            </a:r>
            <a:r>
              <a:rPr lang="en-US" sz="1600" dirty="0"/>
              <a:t> con XAML.</a:t>
            </a:r>
          </a:p>
          <a:p>
            <a:endParaRPr lang="en-US" sz="16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DA45F85-CCDA-4177-9887-A07B6900D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33" y="942975"/>
            <a:ext cx="1209675" cy="1066800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493270E2-A002-46BD-B207-6F3877449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45" y="2553388"/>
            <a:ext cx="1009650" cy="114300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5FCD93F4-3C51-430A-A201-F9A5FC377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32" y="4418617"/>
            <a:ext cx="11334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6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B130AE-19E9-42DB-8564-2CAABAE96C3B}"/>
              </a:ext>
            </a:extLst>
          </p:cNvPr>
          <p:cNvSpPr txBox="1"/>
          <p:nvPr/>
        </p:nvSpPr>
        <p:spPr>
          <a:xfrm>
            <a:off x="4593423" y="2981325"/>
            <a:ext cx="5908430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rgbClr val="70186D"/>
                </a:solidFill>
              </a:rPr>
              <a:t>XAMARIN FORMS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D00378B3-C7EA-429F-97EB-2EDB4E74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69" y="2967148"/>
            <a:ext cx="1956140" cy="19591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1A1E19-6C7F-4670-A5E7-D452413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7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C55C-930D-4ED7-B69C-268ED2DE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F80CEFE-CF54-4EF5-8E9E-53A8229C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2" y="2390775"/>
            <a:ext cx="10466224" cy="42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800" b="1" dirty="0"/>
              <a:t>Código compartido entre plataformas</a:t>
            </a:r>
            <a:endParaRPr lang="es-CR" sz="2800" dirty="0"/>
          </a:p>
          <a:p>
            <a:endParaRPr lang="es-CR" sz="2800" b="1" dirty="0"/>
          </a:p>
        </p:txBody>
      </p:sp>
      <p:pic>
        <p:nvPicPr>
          <p:cNvPr id="6" name="Picture 8" descr="example-app@2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232" y="2857500"/>
            <a:ext cx="4855634" cy="3204717"/>
          </a:xfrm>
          <a:prstGeom prst="rect">
            <a:avLst/>
          </a:prstGeom>
        </p:spPr>
      </p:pic>
      <p:sp>
        <p:nvSpPr>
          <p:cNvPr id="7" name="Left Brace 14"/>
          <p:cNvSpPr/>
          <p:nvPr/>
        </p:nvSpPr>
        <p:spPr>
          <a:xfrm>
            <a:off x="6432698" y="2495550"/>
            <a:ext cx="236538" cy="4110375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 dirty="0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43" y="2466975"/>
            <a:ext cx="4894331" cy="40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E823A29-4DB0-4A67-93E7-80FC64AA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919" y="1143000"/>
            <a:ext cx="6905181" cy="506925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8298FA3-D691-4593-8637-FA6218A3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UI</a:t>
            </a:r>
          </a:p>
        </p:txBody>
      </p:sp>
    </p:spTree>
    <p:extLst>
      <p:ext uri="{BB962C8B-B14F-4D97-AF65-F5344CB8AC3E}">
        <p14:creationId xmlns:p14="http://schemas.microsoft.com/office/powerpoint/2010/main" val="55990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C91D-98F6-4EC0-8A21-FB1550189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UI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0DEE7F-4128-4F78-AEE5-80A65CEC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4725" y="1827298"/>
            <a:ext cx="5195888" cy="38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3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1890-46BC-4E8B-85FA-AB4F78B1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6AF478-A8CD-40F8-BD50-2237E0C1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43" y="2445012"/>
            <a:ext cx="5982159" cy="4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2B1411-0C66-4626-AAAF-83EB5B2F30F6}"/>
              </a:ext>
            </a:extLst>
          </p:cNvPr>
          <p:cNvSpPr txBox="1"/>
          <p:nvPr/>
        </p:nvSpPr>
        <p:spPr>
          <a:xfrm>
            <a:off x="4297995" y="3019425"/>
            <a:ext cx="683162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 err="1">
                <a:solidFill>
                  <a:srgbClr val="70186D"/>
                </a:solidFill>
              </a:rPr>
              <a:t>Arquitectura</a:t>
            </a:r>
            <a:r>
              <a:rPr lang="en-US" sz="6000" b="1" dirty="0">
                <a:solidFill>
                  <a:srgbClr val="70186D"/>
                </a:solidFill>
              </a:rPr>
              <a:t> del APP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5825C94-F2EC-4AD1-B9CF-70433DD1F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40" y="257175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FDEBE9-6FA9-46B7-A386-8869F31D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Paginas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D647F9-BFC5-43EB-A1F2-EBA9978D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64" y="2981325"/>
            <a:ext cx="10708132" cy="30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098A-3CF2-4ADF-9FB4-CFCB41BB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435C56E-6540-4921-A85C-C54E1418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4" y="3124200"/>
            <a:ext cx="10771745" cy="25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5700" y="1295400"/>
            <a:ext cx="2112281" cy="509719"/>
          </a:xfrm>
        </p:spPr>
        <p:txBody>
          <a:bodyPr/>
          <a:lstStyle/>
          <a:p>
            <a:pPr algn="ctr"/>
            <a:r>
              <a:rPr lang="es-ES" dirty="0">
                <a:latin typeface="Corbel" charset="0"/>
              </a:rPr>
              <a:t>Sobre </a:t>
            </a:r>
            <a:r>
              <a:rPr lang="es-ES" dirty="0" err="1">
                <a:latin typeface="Corbel" charset="0"/>
              </a:rPr>
              <a:t>Xamarin</a:t>
            </a:r>
            <a:endParaRPr lang="es-ES" dirty="0">
              <a:latin typeface="Corbel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989525" y="2397125"/>
            <a:ext cx="6743688" cy="372711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R" sz="2000" dirty="0">
                <a:latin typeface="+mj-lt"/>
                <a:ea typeface="+mj-ea"/>
                <a:cs typeface="+mj-cs"/>
              </a:rPr>
              <a:t>Fundado en 2010 por los impulsadores de </a:t>
            </a:r>
            <a:r>
              <a:rPr lang="es-CR" sz="2000" i="1" dirty="0">
                <a:latin typeface="+mj-lt"/>
                <a:ea typeface="+mj-ea"/>
                <a:cs typeface="+mj-cs"/>
              </a:rPr>
              <a:t>Mono</a:t>
            </a:r>
            <a:r>
              <a:rPr lang="es-CR" sz="2000" dirty="0">
                <a:latin typeface="+mj-lt"/>
                <a:ea typeface="+mj-ea"/>
                <a:cs typeface="+mj-c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  <a:ea typeface="+mj-ea"/>
                <a:cs typeface="+mj-cs"/>
              </a:rPr>
              <a:t>Reutiliza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elementos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/>
              <a:t>.Net</a:t>
            </a:r>
            <a:r>
              <a:rPr lang="en-US" sz="2000" dirty="0"/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disponibles</a:t>
            </a:r>
            <a:r>
              <a:rPr lang="en-US" sz="2000" dirty="0">
                <a:latin typeface="+mj-lt"/>
                <a:ea typeface="+mj-ea"/>
                <a:cs typeface="+mj-cs"/>
              </a:rPr>
              <a:t> para Windows, Linux y Mac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15.000+ </a:t>
            </a:r>
            <a:r>
              <a:rPr lang="en-US" sz="2000" dirty="0" err="1">
                <a:latin typeface="+mj-lt"/>
                <a:ea typeface="+mj-ea"/>
                <a:cs typeface="+mj-cs"/>
              </a:rPr>
              <a:t>clientes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alrededor</a:t>
            </a:r>
            <a:r>
              <a:rPr lang="en-US" sz="2000" dirty="0">
                <a:latin typeface="+mj-lt"/>
                <a:ea typeface="+mj-ea"/>
                <a:cs typeface="+mj-cs"/>
              </a:rPr>
              <a:t> del </a:t>
            </a:r>
            <a:r>
              <a:rPr lang="en-US" sz="2000" dirty="0" err="1">
                <a:latin typeface="+mj-lt"/>
                <a:ea typeface="+mj-ea"/>
                <a:cs typeface="+mj-cs"/>
              </a:rPr>
              <a:t>mundo</a:t>
            </a:r>
            <a:r>
              <a:rPr lang="en-US" sz="2000" dirty="0">
                <a:latin typeface="+mj-lt"/>
                <a:ea typeface="+mj-ea"/>
                <a:cs typeface="+mj-cs"/>
              </a:rPr>
              <a:t>.</a:t>
            </a:r>
            <a:endParaRPr lang="es-CR" sz="2000" dirty="0">
              <a:latin typeface="+mj-lt"/>
              <a:ea typeface="+mj-ea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R" sz="2000" dirty="0">
                <a:latin typeface="+mj-lt"/>
                <a:ea typeface="+mj-ea"/>
                <a:cs typeface="+mj-cs"/>
              </a:rPr>
              <a:t>100+ clientes del grupo </a:t>
            </a:r>
            <a:r>
              <a:rPr lang="es-CR" sz="2000" dirty="0" err="1">
                <a:latin typeface="+mj-lt"/>
                <a:ea typeface="+mj-ea"/>
                <a:cs typeface="+mj-cs"/>
              </a:rPr>
              <a:t>Fortune</a:t>
            </a:r>
            <a:r>
              <a:rPr lang="es-CR" sz="2000" dirty="0">
                <a:latin typeface="+mj-lt"/>
                <a:ea typeface="+mj-ea"/>
                <a:cs typeface="+mj-cs"/>
              </a:rPr>
              <a:t> 500.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R" sz="2000" dirty="0"/>
              <a:t>Convenios importantes con IBM, Oracle y </a:t>
            </a:r>
            <a:r>
              <a:rPr lang="es-CR" sz="2000" dirty="0" err="1"/>
              <a:t>SalesForce</a:t>
            </a:r>
            <a:r>
              <a:rPr lang="es-CR" sz="20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R" sz="2000" dirty="0"/>
              <a:t>Adquirida por Microsoft.</a:t>
            </a:r>
          </a:p>
        </p:txBody>
      </p:sp>
      <p:sp>
        <p:nvSpPr>
          <p:cNvPr id="5" name="AutoShape 8" descr="Resultado de imagen para gulp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3" descr="Xamarin + Microso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1" y="3819525"/>
            <a:ext cx="1830143" cy="22323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792" y="921327"/>
            <a:ext cx="5282095" cy="11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1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BC2C-93A9-4E71-8758-E61BC683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E84B465-9CF7-455C-A0FB-96A22CFA2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2705100"/>
            <a:ext cx="9222325" cy="35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3"/>
          <p:cNvSpPr/>
          <p:nvPr/>
        </p:nvSpPr>
        <p:spPr>
          <a:xfrm>
            <a:off x="785937" y="2181040"/>
            <a:ext cx="10967907" cy="2262225"/>
          </a:xfrm>
          <a:prstGeom prst="roundRect">
            <a:avLst>
              <a:gd name="adj" fmla="val 1337"/>
            </a:avLst>
          </a:prstGeom>
          <a:solidFill>
            <a:srgbClr val="4AA3D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99" name="Rounded Rectangle 4"/>
          <p:cNvSpPr/>
          <p:nvPr/>
        </p:nvSpPr>
        <p:spPr>
          <a:xfrm>
            <a:off x="785937" y="4513295"/>
            <a:ext cx="10967907" cy="2262225"/>
          </a:xfrm>
          <a:prstGeom prst="roundRect">
            <a:avLst>
              <a:gd name="adj" fmla="val 1048"/>
            </a:avLst>
          </a:prstGeom>
          <a:solidFill>
            <a:srgbClr val="C055B5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pic>
        <p:nvPicPr>
          <p:cNvPr id="100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7" y="2181040"/>
            <a:ext cx="1421095" cy="2334448"/>
          </a:xfrm>
          <a:prstGeom prst="rect">
            <a:avLst/>
          </a:prstGeom>
        </p:spPr>
      </p:pic>
      <p:pic>
        <p:nvPicPr>
          <p:cNvPr id="101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27" y="2181040"/>
            <a:ext cx="1421095" cy="2334448"/>
          </a:xfrm>
          <a:prstGeom prst="rect">
            <a:avLst/>
          </a:prstGeom>
        </p:spPr>
      </p:pic>
      <p:pic>
        <p:nvPicPr>
          <p:cNvPr id="102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25" y="2181040"/>
            <a:ext cx="1421095" cy="2334448"/>
          </a:xfrm>
          <a:prstGeom prst="rect">
            <a:avLst/>
          </a:prstGeom>
        </p:spPr>
      </p:pic>
      <p:pic>
        <p:nvPicPr>
          <p:cNvPr id="103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399" y="2181040"/>
            <a:ext cx="1421095" cy="2334448"/>
          </a:xfrm>
          <a:prstGeom prst="rect">
            <a:avLst/>
          </a:prstGeom>
        </p:spPr>
      </p:pic>
      <p:pic>
        <p:nvPicPr>
          <p:cNvPr id="104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35" y="2181040"/>
            <a:ext cx="1421095" cy="2334448"/>
          </a:xfrm>
          <a:prstGeom prst="rect">
            <a:avLst/>
          </a:prstGeom>
        </p:spPr>
      </p:pic>
      <p:pic>
        <p:nvPicPr>
          <p:cNvPr id="105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062" y="2181040"/>
            <a:ext cx="1421095" cy="2334448"/>
          </a:xfrm>
          <a:prstGeom prst="rect">
            <a:avLst/>
          </a:prstGeom>
        </p:spPr>
      </p:pic>
      <p:pic>
        <p:nvPicPr>
          <p:cNvPr id="106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9" y="2181040"/>
            <a:ext cx="1421095" cy="2334448"/>
          </a:xfrm>
          <a:prstGeom prst="rect">
            <a:avLst/>
          </a:prstGeom>
        </p:spPr>
      </p:pic>
      <p:pic>
        <p:nvPicPr>
          <p:cNvPr id="107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532" y="2181040"/>
            <a:ext cx="1421095" cy="2334448"/>
          </a:xfrm>
          <a:prstGeom prst="rect">
            <a:avLst/>
          </a:prstGeom>
        </p:spPr>
      </p:pic>
      <p:pic>
        <p:nvPicPr>
          <p:cNvPr id="108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069" y="2181040"/>
            <a:ext cx="1421095" cy="2334448"/>
          </a:xfrm>
          <a:prstGeom prst="rect">
            <a:avLst/>
          </a:prstGeom>
        </p:spPr>
      </p:pic>
      <p:pic>
        <p:nvPicPr>
          <p:cNvPr id="109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4" y="4513971"/>
            <a:ext cx="1417944" cy="2332183"/>
          </a:xfrm>
          <a:prstGeom prst="rect">
            <a:avLst/>
          </a:prstGeom>
        </p:spPr>
      </p:pic>
      <p:pic>
        <p:nvPicPr>
          <p:cNvPr id="110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32" y="4511380"/>
            <a:ext cx="1421095" cy="2337366"/>
          </a:xfrm>
          <a:prstGeom prst="rect">
            <a:avLst/>
          </a:prstGeom>
        </p:spPr>
      </p:pic>
      <p:pic>
        <p:nvPicPr>
          <p:cNvPr id="111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28" y="4511380"/>
            <a:ext cx="1421095" cy="2337366"/>
          </a:xfrm>
          <a:prstGeom prst="rect">
            <a:avLst/>
          </a:prstGeom>
        </p:spPr>
      </p:pic>
      <p:pic>
        <p:nvPicPr>
          <p:cNvPr id="112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01" y="4511380"/>
            <a:ext cx="1421095" cy="2337366"/>
          </a:xfrm>
          <a:prstGeom prst="rect">
            <a:avLst/>
          </a:prstGeom>
        </p:spPr>
      </p:pic>
      <p:pic>
        <p:nvPicPr>
          <p:cNvPr id="113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58" y="4511380"/>
            <a:ext cx="1421095" cy="2337366"/>
          </a:xfrm>
          <a:prstGeom prst="rect">
            <a:avLst/>
          </a:prstGeom>
        </p:spPr>
      </p:pic>
      <p:pic>
        <p:nvPicPr>
          <p:cNvPr id="114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40" y="4511380"/>
            <a:ext cx="1421095" cy="2337366"/>
          </a:xfrm>
          <a:prstGeom prst="rect">
            <a:avLst/>
          </a:prstGeom>
        </p:spPr>
      </p:pic>
      <p:pic>
        <p:nvPicPr>
          <p:cNvPr id="115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86" y="4511380"/>
            <a:ext cx="1421095" cy="2337366"/>
          </a:xfrm>
          <a:prstGeom prst="rect">
            <a:avLst/>
          </a:prstGeom>
        </p:spPr>
      </p:pic>
      <p:pic>
        <p:nvPicPr>
          <p:cNvPr id="116" name="Picture 2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059" y="4511380"/>
            <a:ext cx="1421095" cy="2337366"/>
          </a:xfrm>
          <a:prstGeom prst="rect">
            <a:avLst/>
          </a:prstGeom>
        </p:spPr>
      </p:pic>
      <p:pic>
        <p:nvPicPr>
          <p:cNvPr id="117" name="Picture 2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03" y="4511380"/>
            <a:ext cx="1421095" cy="2337366"/>
          </a:xfrm>
          <a:prstGeom prst="rect">
            <a:avLst/>
          </a:prstGeom>
        </p:spPr>
      </p:pic>
      <p:grpSp>
        <p:nvGrpSpPr>
          <p:cNvPr id="118" name="Group 24"/>
          <p:cNvGrpSpPr/>
          <p:nvPr/>
        </p:nvGrpSpPr>
        <p:grpSpPr>
          <a:xfrm>
            <a:off x="171444" y="4670622"/>
            <a:ext cx="492126" cy="492126"/>
            <a:chOff x="5174008" y="-38972"/>
            <a:chExt cx="2463801" cy="2463801"/>
          </a:xfrm>
        </p:grpSpPr>
        <p:pic>
          <p:nvPicPr>
            <p:cNvPr id="119" name="social-apple_w.pn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5891463" y="537970"/>
              <a:ext cx="1006678" cy="12083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0" name="Shape 425"/>
            <p:cNvSpPr/>
            <p:nvPr/>
          </p:nvSpPr>
          <p:spPr>
            <a:xfrm>
              <a:off x="5174008" y="-38972"/>
              <a:ext cx="2463801" cy="246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90000"/>
                </a:lnSpc>
                <a:spcBef>
                  <a:spcPts val="3500"/>
                </a:spcBef>
                <a:defRPr b="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grpSp>
        <p:nvGrpSpPr>
          <p:cNvPr id="121" name="Group 27"/>
          <p:cNvGrpSpPr/>
          <p:nvPr/>
        </p:nvGrpSpPr>
        <p:grpSpPr>
          <a:xfrm>
            <a:off x="171444" y="2379456"/>
            <a:ext cx="492126" cy="492126"/>
            <a:chOff x="8437908" y="-38972"/>
            <a:chExt cx="2463801" cy="2463801"/>
          </a:xfrm>
        </p:grpSpPr>
        <p:pic>
          <p:nvPicPr>
            <p:cNvPr id="122" name="social-android_w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9077141" y="573726"/>
              <a:ext cx="1185335" cy="129279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Shape 435"/>
            <p:cNvSpPr/>
            <p:nvPr/>
          </p:nvSpPr>
          <p:spPr>
            <a:xfrm>
              <a:off x="8437908" y="-38972"/>
              <a:ext cx="2463801" cy="2463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25400">
              <a:solidFill>
                <a:srgbClr val="FFFFFF"/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lnSpc>
                  <a:spcPct val="90000"/>
                </a:lnSpc>
                <a:spcBef>
                  <a:spcPts val="3500"/>
                </a:spcBef>
                <a:defRPr b="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C53137C-D503-4234-B29E-8650235A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sz="2800" b="1" dirty="0"/>
              <a:t>Enfoque en la experiencia de usuario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733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1004258" y="4930977"/>
            <a:ext cx="9889410" cy="1265661"/>
          </a:xfrm>
          <a:prstGeom prst="rect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</a:t>
            </a:r>
            <a:r>
              <a:rPr lang="es-CR" sz="2800" b="1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ás</a:t>
            </a:r>
            <a:r>
              <a:rPr lang="es-CR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allá del móvil: </a:t>
            </a:r>
            <a:r>
              <a:rPr lang="en-US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Full-Stack C#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004258" y="3319897"/>
            <a:ext cx="2117653" cy="479486"/>
          </a:xfrm>
          <a:prstGeom prst="rect">
            <a:avLst/>
          </a:prstGeom>
          <a:solidFill>
            <a:srgbClr val="9570D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004258" y="3826021"/>
            <a:ext cx="6407258" cy="1082992"/>
          </a:xfrm>
          <a:prstGeom prst="rect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17834" y="3292773"/>
            <a:ext cx="2104077" cy="52619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rgbClr val="FFFFFF"/>
                </a:solidFill>
              </a:rPr>
              <a:t>iOS C# UI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149060" y="3319897"/>
            <a:ext cx="2117653" cy="479486"/>
          </a:xfrm>
          <a:prstGeom prst="rect">
            <a:avLst/>
          </a:prstGeom>
          <a:solidFill>
            <a:srgbClr val="66B11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293865" y="3319897"/>
            <a:ext cx="2117653" cy="479486"/>
          </a:xfrm>
          <a:prstGeom prst="rect">
            <a:avLst/>
          </a:prstGeom>
          <a:solidFill>
            <a:srgbClr val="00BB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07437" y="3292773"/>
            <a:ext cx="2104077" cy="5310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rgbClr val="FFFFFF"/>
                </a:solidFill>
              </a:rPr>
              <a:t>Windows C# UI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62636" y="3292773"/>
            <a:ext cx="2104077" cy="52619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rgbClr val="FFFFFF"/>
                </a:solidFill>
              </a:rPr>
              <a:t>Android C# UI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7834" y="3901091"/>
            <a:ext cx="6393683" cy="782100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</a:rPr>
              <a:t>C# </a:t>
            </a:r>
            <a:r>
              <a:rPr lang="en-US" sz="3200" dirty="0" err="1">
                <a:solidFill>
                  <a:srgbClr val="FFFFFF"/>
                </a:solidFill>
              </a:rPr>
              <a:t>Compartido</a:t>
            </a:r>
            <a:r>
              <a:rPr lang="en-US" sz="3200" dirty="0">
                <a:solidFill>
                  <a:srgbClr val="FFFFFF"/>
                </a:solidFill>
              </a:rPr>
              <a:t> (</a:t>
            </a:r>
            <a:r>
              <a:rPr lang="en-US" sz="3200" dirty="0" err="1">
                <a:solidFill>
                  <a:srgbClr val="FFFFFF"/>
                </a:solidFill>
              </a:rPr>
              <a:t>móvil</a:t>
            </a:r>
            <a:r>
              <a:rPr lang="en-US" sz="32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763127" y="2587551"/>
            <a:ext cx="613491" cy="613491"/>
            <a:chOff x="2057400" y="2725790"/>
            <a:chExt cx="1028700" cy="1028700"/>
          </a:xfrm>
        </p:grpSpPr>
        <p:sp>
          <p:nvSpPr>
            <p:cNvPr id="45" name="Oval 44"/>
            <p:cNvSpPr/>
            <p:nvPr/>
          </p:nvSpPr>
          <p:spPr bwMode="auto">
            <a:xfrm>
              <a:off x="2057400" y="2725790"/>
              <a:ext cx="1028700" cy="1028700"/>
            </a:xfrm>
            <a:prstGeom prst="ellipse">
              <a:avLst/>
            </a:prstGeom>
            <a:solidFill>
              <a:srgbClr val="9570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 descr="Apple_logo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9103" y="2938131"/>
              <a:ext cx="468070" cy="523137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907790" y="2587551"/>
            <a:ext cx="613491" cy="613491"/>
            <a:chOff x="3810000" y="3144890"/>
            <a:chExt cx="1028700" cy="1028700"/>
          </a:xfrm>
        </p:grpSpPr>
        <p:sp>
          <p:nvSpPr>
            <p:cNvPr id="41" name="Oval 40"/>
            <p:cNvSpPr/>
            <p:nvPr/>
          </p:nvSpPr>
          <p:spPr bwMode="auto">
            <a:xfrm>
              <a:off x="3810000" y="3144890"/>
              <a:ext cx="1028700" cy="1028700"/>
            </a:xfrm>
            <a:prstGeom prst="ellipse">
              <a:avLst/>
            </a:prstGeom>
            <a:solidFill>
              <a:srgbClr val="66B11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Picture 43" descr="Android_logo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7337" y="3402859"/>
              <a:ext cx="434973" cy="50022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051782" y="2587551"/>
            <a:ext cx="613491" cy="613491"/>
            <a:chOff x="6083300" y="3144890"/>
            <a:chExt cx="1028700" cy="1028700"/>
          </a:xfrm>
        </p:grpSpPr>
        <p:sp>
          <p:nvSpPr>
            <p:cNvPr id="36" name="Oval 35"/>
            <p:cNvSpPr/>
            <p:nvPr/>
          </p:nvSpPr>
          <p:spPr bwMode="auto">
            <a:xfrm>
              <a:off x="6083300" y="3144890"/>
              <a:ext cx="1028700" cy="1028700"/>
            </a:xfrm>
            <a:prstGeom prst="ellipse">
              <a:avLst/>
            </a:prstGeom>
            <a:solidFill>
              <a:srgbClr val="00BBF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37" descr="Windows_log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5885" y="3436990"/>
              <a:ext cx="466043" cy="434973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 bwMode="auto">
          <a:xfrm>
            <a:off x="7441263" y="3826021"/>
            <a:ext cx="3445028" cy="1084639"/>
          </a:xfrm>
          <a:prstGeom prst="rect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44721" y="3901091"/>
            <a:ext cx="3438111" cy="782100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solidFill>
                  <a:srgbClr val="FFFFFF"/>
                </a:solidFill>
              </a:rPr>
              <a:t>Servidor</a:t>
            </a:r>
            <a:r>
              <a:rPr lang="en-US" sz="3200" dirty="0">
                <a:solidFill>
                  <a:srgbClr val="FFFFFF"/>
                </a:solidFill>
              </a:rPr>
              <a:t> C#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978280" y="2587551"/>
            <a:ext cx="613491" cy="613491"/>
            <a:chOff x="6083300" y="3144890"/>
            <a:chExt cx="1028700" cy="1028700"/>
          </a:xfrm>
        </p:grpSpPr>
        <p:sp>
          <p:nvSpPr>
            <p:cNvPr id="47" name="Oval 46"/>
            <p:cNvSpPr/>
            <p:nvPr/>
          </p:nvSpPr>
          <p:spPr bwMode="auto">
            <a:xfrm>
              <a:off x="6083300" y="3144890"/>
              <a:ext cx="1028700" cy="1028700"/>
            </a:xfrm>
            <a:prstGeom prst="ellipse">
              <a:avLst/>
            </a:prstGeom>
            <a:solidFill>
              <a:srgbClr val="14316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47" descr="Windows_logo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5885" y="3436990"/>
              <a:ext cx="466043" cy="434973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 bwMode="auto">
          <a:xfrm>
            <a:off x="7442937" y="3320085"/>
            <a:ext cx="1672226" cy="482116"/>
          </a:xfrm>
          <a:prstGeom prst="rect">
            <a:avLst/>
          </a:prstGeom>
          <a:solidFill>
            <a:srgbClr val="14316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9135917" y="3317324"/>
            <a:ext cx="1749992" cy="482116"/>
          </a:xfrm>
          <a:prstGeom prst="rect">
            <a:avLst/>
          </a:prstGeom>
          <a:solidFill>
            <a:srgbClr val="30303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150418" y="3234866"/>
            <a:ext cx="1734766" cy="65172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rgbClr val="FFFFFF"/>
                </a:solidFill>
              </a:rPr>
              <a:t>Linux/Mono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176" dirty="0" err="1">
                <a:solidFill>
                  <a:srgbClr val="FFFFFF"/>
                </a:solidFill>
              </a:rPr>
              <a:t>CoreCLR</a:t>
            </a:r>
            <a:endParaRPr lang="en-US" sz="1176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46247" y="2570955"/>
            <a:ext cx="613491" cy="613491"/>
            <a:chOff x="10112428" y="1537995"/>
            <a:chExt cx="625793" cy="625793"/>
          </a:xfrm>
        </p:grpSpPr>
        <p:sp>
          <p:nvSpPr>
            <p:cNvPr id="52" name="Oval 51"/>
            <p:cNvSpPr/>
            <p:nvPr/>
          </p:nvSpPr>
          <p:spPr bwMode="auto">
            <a:xfrm>
              <a:off x="10112428" y="1537995"/>
              <a:ext cx="625793" cy="625793"/>
            </a:xfrm>
            <a:prstGeom prst="ellipse">
              <a:avLst/>
            </a:prstGeom>
            <a:solidFill>
              <a:srgbClr val="30303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 descr="Linux_logo.pd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9177" y="1631971"/>
              <a:ext cx="372529" cy="412443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7456797" y="3292959"/>
            <a:ext cx="1657677" cy="5310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rgbClr val="FFFFFF"/>
                </a:solidFill>
              </a:rPr>
              <a:t>Azure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17834" y="5051090"/>
            <a:ext cx="9868456" cy="782100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>
                <a:solidFill>
                  <a:srgbClr val="FFFFFF"/>
                </a:solidFill>
              </a:rPr>
              <a:t>Librerías</a:t>
            </a:r>
            <a:r>
              <a:rPr lang="en-US" sz="3200" dirty="0">
                <a:solidFill>
                  <a:srgbClr val="FFFFFF"/>
                </a:solidFill>
              </a:rPr>
              <a:t> y </a:t>
            </a:r>
            <a:r>
              <a:rPr lang="en-US" sz="3200" dirty="0" err="1">
                <a:solidFill>
                  <a:srgbClr val="FFFFFF"/>
                </a:solidFill>
              </a:rPr>
              <a:t>código</a:t>
            </a:r>
            <a:r>
              <a:rPr lang="en-US" sz="3200" dirty="0">
                <a:solidFill>
                  <a:srgbClr val="FFFFFF"/>
                </a:solidFill>
              </a:rPr>
              <a:t> C# </a:t>
            </a:r>
            <a:r>
              <a:rPr lang="en-US" sz="3200" dirty="0" err="1">
                <a:solidFill>
                  <a:srgbClr val="FFFFFF"/>
                </a:solidFill>
              </a:rPr>
              <a:t>compartido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954960E-C877-4650-BA5A-214FF25E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de </a:t>
            </a:r>
            <a:r>
              <a:rPr lang="en-US" dirty="0" err="1"/>
              <a:t>Desarrollo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4EE9B6-1F24-4D9A-84FA-1D5FCB7CC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958" y="2657475"/>
            <a:ext cx="2200275" cy="204787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507E544-B0BB-4E9E-8A2D-8F3DADEE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897" y="2238375"/>
            <a:ext cx="2419350" cy="2486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4F537A-1601-4806-AF75-C17072990C55}"/>
              </a:ext>
            </a:extLst>
          </p:cNvPr>
          <p:cNvSpPr txBox="1"/>
          <p:nvPr/>
        </p:nvSpPr>
        <p:spPr>
          <a:xfrm>
            <a:off x="914873" y="473348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Test Cloud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3D0C4-BD9B-4DBE-B014-1609AD7D5FCD}"/>
              </a:ext>
            </a:extLst>
          </p:cNvPr>
          <p:cNvSpPr txBox="1"/>
          <p:nvPr/>
        </p:nvSpPr>
        <p:spPr>
          <a:xfrm>
            <a:off x="8731845" y="473348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04FEC-77D4-4767-B029-6CF5884E5442}"/>
              </a:ext>
            </a:extLst>
          </p:cNvPr>
          <p:cNvSpPr txBox="1"/>
          <p:nvPr/>
        </p:nvSpPr>
        <p:spPr>
          <a:xfrm>
            <a:off x="4764961" y="54737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Hookey</a:t>
            </a:r>
            <a:r>
              <a:rPr lang="en-US" dirty="0"/>
              <a:t> App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572D26F5-8C20-4D46-B9CE-03CA5250D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449" y="3578079"/>
            <a:ext cx="2017835" cy="20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DB3CD-35CE-4F9A-AAEA-85BB04CB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04F508-FBC6-48BE-8931-248EA928C1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01871" y="3071526"/>
            <a:ext cx="9764712" cy="18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31F1-5E34-4DE2-AEEF-8B2C5EFA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BADFCE7-196D-4ACD-92EF-40B654EF20D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66091" y="1853248"/>
            <a:ext cx="7315200" cy="449738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87C7CF-56B0-43D1-9A60-19E78FA1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804" y="2228850"/>
            <a:ext cx="1347669" cy="12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90797-E24D-4E41-A516-FAF44BC6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8D9AEAE-F49A-4BB6-A6D5-A4E08D83D8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5057775"/>
            <a:ext cx="4751388" cy="88741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647257B-D62A-49B0-B24D-89FF9358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06" y="2581275"/>
            <a:ext cx="8198216" cy="1929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92120F-D592-46B1-B4A2-1C08B8795571}"/>
              </a:ext>
            </a:extLst>
          </p:cNvPr>
          <p:cNvSpPr txBox="1"/>
          <p:nvPr/>
        </p:nvSpPr>
        <p:spPr>
          <a:xfrm>
            <a:off x="3430772" y="1094170"/>
            <a:ext cx="6913563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Testing </a:t>
            </a:r>
            <a:r>
              <a:rPr lang="en-US" sz="2400" dirty="0" err="1">
                <a:solidFill>
                  <a:srgbClr val="FFFFFF"/>
                </a:solidFill>
              </a:rPr>
              <a:t>en</a:t>
            </a:r>
            <a:r>
              <a:rPr lang="en-US" sz="2400" dirty="0">
                <a:solidFill>
                  <a:srgbClr val="FFFFFF"/>
                </a:solidFill>
              </a:rPr>
              <a:t> mas de  2000 </a:t>
            </a:r>
            <a:r>
              <a:rPr lang="en-US" sz="2400" dirty="0" err="1">
                <a:solidFill>
                  <a:srgbClr val="FFFFFF"/>
                </a:solidFill>
              </a:rPr>
              <a:t>dispositivos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diferentes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E1087-02A6-4FA8-8991-8E266A50865E}"/>
              </a:ext>
            </a:extLst>
          </p:cNvPr>
          <p:cNvSpPr/>
          <p:nvPr/>
        </p:nvSpPr>
        <p:spPr>
          <a:xfrm>
            <a:off x="4574363" y="5095875"/>
            <a:ext cx="914400" cy="9144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C5C4CCD-7051-4AC9-AF06-86138E2F8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753" y="2238375"/>
            <a:ext cx="1347669" cy="12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5080-E9DC-4741-A6B0-22C9D3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Hookey</a:t>
            </a:r>
            <a:r>
              <a:rPr lang="en-US" dirty="0"/>
              <a:t> App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sz="2400" dirty="0"/>
              <a:t>(Mobile Center)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29F13-7E93-41BE-AE26-C9D757BC05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460089" y="2773337"/>
            <a:ext cx="5953125" cy="3476625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7602DA9E-FE3D-4653-9985-7F10D05C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342" y="2219325"/>
            <a:ext cx="1111617" cy="11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AB55-6944-4CD4-A43E-681FA1AF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Hookey</a:t>
            </a:r>
            <a:r>
              <a:rPr lang="en-US" dirty="0"/>
              <a:t> App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(Mobile Center)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E9F23D0B-BB61-4552-A23D-F810AE5D486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207250" y="5432425"/>
            <a:ext cx="4984750" cy="928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67073-5B2F-4BEF-860C-4F89C390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642" y="2028825"/>
            <a:ext cx="1111617" cy="110802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AB68F23-3BD4-49BF-BD19-D62AB892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8" y="2705100"/>
            <a:ext cx="6583664" cy="380172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2DE3CC-1C3C-4D8A-B978-8D22B5FCB44F}"/>
              </a:ext>
            </a:extLst>
          </p:cNvPr>
          <p:cNvSpPr/>
          <p:nvPr/>
        </p:nvSpPr>
        <p:spPr>
          <a:xfrm>
            <a:off x="10230253" y="5500569"/>
            <a:ext cx="914400" cy="91440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0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2D7B-F4D2-496E-8DAE-5553D505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17535-7705-484F-8FA3-6B3AEFE25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93"/>
          <a:stretch/>
        </p:blipFill>
        <p:spPr>
          <a:xfrm>
            <a:off x="10749753" y="2066925"/>
            <a:ext cx="1170267" cy="146343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7851924-FC1E-45E2-878E-E66EFD1C6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85" y="1562444"/>
            <a:ext cx="5865471" cy="43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6/69/Airbnb_Logo_B%C3%A9lo.svg/1280px-Airbnb_Logo_B%C3%A9l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3" y="4288355"/>
            <a:ext cx="146304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ogodownload.org/wp-content/uploads/2015/05/uber-logo-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649" y="4174054"/>
            <a:ext cx="1312698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7x7xmommy.files.wordpress.com/2014/09/instacart-logo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006" y="4334074"/>
            <a:ext cx="1996847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ixthseal.com/images/germany/checkin-lin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14" y="2780672"/>
            <a:ext cx="2250677" cy="1264471"/>
          </a:xfrm>
          <a:prstGeom prst="roundRect">
            <a:avLst>
              <a:gd name="adj" fmla="val 6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skift.com/wp-content/uploads/2014/05/IMG_0009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15" y="5106847"/>
            <a:ext cx="2250677" cy="1501184"/>
          </a:xfrm>
          <a:prstGeom prst="roundRect">
            <a:avLst>
              <a:gd name="adj" fmla="val 6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independent.co.uk/incoming/article9868727.ece/alternates/w460/web-uber-p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33" y="5106846"/>
            <a:ext cx="2001580" cy="1501185"/>
          </a:xfrm>
          <a:prstGeom prst="roundRect">
            <a:avLst>
              <a:gd name="adj" fmla="val 6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onceinalifetimetravel.files.wordpress.com/2012/03/sciopero_persone_in_coda_per_un_taxi_staz_termini_roma_012-638x400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46" y="2776916"/>
            <a:ext cx="2016831" cy="1264471"/>
          </a:xfrm>
          <a:prstGeom prst="roundRect">
            <a:avLst>
              <a:gd name="adj" fmla="val 6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jacksonhole.com/blog/wp-content/uploads/grocery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058" y="2804877"/>
            <a:ext cx="1859794" cy="1262332"/>
          </a:xfrm>
          <a:prstGeom prst="roundRect">
            <a:avLst>
              <a:gd name="adj" fmla="val 6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d2l2ttpclgi9bx.cloudfront.net/wp-content/uploads/2015/08/Screen-Shot-2015-08-04-at-3.30.25-PM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94" y="5126943"/>
            <a:ext cx="1286292" cy="1501185"/>
          </a:xfrm>
          <a:prstGeom prst="roundRect">
            <a:avLst>
              <a:gd name="adj" fmla="val 62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Tendencias</a:t>
            </a:r>
            <a:r>
              <a:rPr lang="en-US" sz="2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: Lo Mobile redefine la </a:t>
            </a:r>
            <a:r>
              <a:rPr lang="en-US" sz="2800" b="1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Computación</a:t>
            </a:r>
            <a:endParaRPr lang="en-US" sz="28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40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D69D296-60B8-45D3-B0E7-98D43E99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477F28FF-BA69-44B9-BD38-EAC313D44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066" y="1756788"/>
            <a:ext cx="8653867" cy="2683009"/>
          </a:xfrm>
        </p:spPr>
      </p:pic>
    </p:spTree>
    <p:extLst>
      <p:ext uri="{BB962C8B-B14F-4D97-AF65-F5344CB8AC3E}">
        <p14:creationId xmlns:p14="http://schemas.microsoft.com/office/powerpoint/2010/main" val="141503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7"/>
          <p:cNvGrpSpPr/>
          <p:nvPr/>
        </p:nvGrpSpPr>
        <p:grpSpPr>
          <a:xfrm>
            <a:off x="876952" y="2680257"/>
            <a:ext cx="10805449" cy="3042151"/>
            <a:chOff x="837552" y="2158999"/>
            <a:chExt cx="11022121" cy="3103154"/>
          </a:xfrm>
        </p:grpSpPr>
        <p:sp>
          <p:nvSpPr>
            <p:cNvPr id="25" name="Rectangle 3"/>
            <p:cNvSpPr/>
            <p:nvPr/>
          </p:nvSpPr>
          <p:spPr>
            <a:xfrm>
              <a:off x="837552" y="4515154"/>
              <a:ext cx="3200897" cy="740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59" dirty="0">
                  <a:latin typeface="+mj-lt"/>
                  <a:cs typeface="Helvetica Light"/>
                </a:rPr>
                <a:t>Interfaces de </a:t>
              </a:r>
              <a:r>
                <a:rPr lang="en-US" sz="2059" dirty="0" err="1">
                  <a:latin typeface="+mj-lt"/>
                  <a:cs typeface="Helvetica Light"/>
                </a:rPr>
                <a:t>Usuario</a:t>
              </a:r>
              <a:r>
                <a:rPr lang="en-US" sz="2059" dirty="0">
                  <a:latin typeface="+mj-lt"/>
                  <a:cs typeface="Helvetica Light"/>
                </a:rPr>
                <a:t> </a:t>
              </a:r>
              <a:r>
                <a:rPr lang="en-US" sz="2059" dirty="0" err="1">
                  <a:latin typeface="+mj-lt"/>
                  <a:cs typeface="Helvetica Light"/>
                </a:rPr>
                <a:t>nativas</a:t>
              </a:r>
              <a:endParaRPr lang="en-US" sz="2059" dirty="0">
                <a:latin typeface="+mj-lt"/>
                <a:cs typeface="Helvetica Light"/>
              </a:endParaRPr>
            </a:p>
          </p:txBody>
        </p:sp>
        <p:sp>
          <p:nvSpPr>
            <p:cNvPr id="26" name="Rectangle 14"/>
            <p:cNvSpPr/>
            <p:nvPr/>
          </p:nvSpPr>
          <p:spPr>
            <a:xfrm>
              <a:off x="4827520" y="4521497"/>
              <a:ext cx="2781435" cy="740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59" dirty="0" err="1">
                  <a:latin typeface="+mj-lt"/>
                  <a:cs typeface="Helvetica Light"/>
                </a:rPr>
                <a:t>Acceso</a:t>
              </a:r>
              <a:r>
                <a:rPr lang="en-US" sz="2059" dirty="0">
                  <a:latin typeface="+mj-lt"/>
                  <a:cs typeface="Helvetica Light"/>
                </a:rPr>
                <a:t> a </a:t>
              </a:r>
              <a:r>
                <a:rPr lang="en-US" sz="2059" dirty="0" err="1">
                  <a:latin typeface="+mj-lt"/>
                  <a:cs typeface="Helvetica Light"/>
                </a:rPr>
                <a:t>componentes</a:t>
              </a:r>
              <a:r>
                <a:rPr lang="en-US" sz="2059" dirty="0">
                  <a:latin typeface="+mj-lt"/>
                  <a:cs typeface="Helvetica Light"/>
                </a:rPr>
                <a:t> </a:t>
              </a:r>
              <a:r>
                <a:rPr lang="en-US" sz="2059" dirty="0" err="1">
                  <a:latin typeface="+mj-lt"/>
                  <a:cs typeface="Helvetica Light"/>
                </a:rPr>
                <a:t>nativos</a:t>
              </a:r>
              <a:endParaRPr lang="en-US" sz="2059" dirty="0">
                <a:latin typeface="+mj-lt"/>
                <a:cs typeface="Helvetica Light"/>
              </a:endParaRPr>
            </a:p>
          </p:txBody>
        </p:sp>
        <p:pic>
          <p:nvPicPr>
            <p:cNvPr id="27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801" y="2486172"/>
              <a:ext cx="3150399" cy="1603227"/>
            </a:xfrm>
            <a:prstGeom prst="rect">
              <a:avLst/>
            </a:prstGeom>
          </p:spPr>
        </p:pic>
        <p:pic>
          <p:nvPicPr>
            <p:cNvPr id="28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323" y="2158999"/>
              <a:ext cx="3359829" cy="1925026"/>
            </a:xfrm>
            <a:prstGeom prst="rect">
              <a:avLst/>
            </a:prstGeom>
          </p:spPr>
        </p:pic>
        <p:pic>
          <p:nvPicPr>
            <p:cNvPr id="2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0101" y="2494561"/>
              <a:ext cx="3150399" cy="1586450"/>
            </a:xfrm>
            <a:prstGeom prst="rect">
              <a:avLst/>
            </a:prstGeom>
          </p:spPr>
        </p:pic>
        <p:sp>
          <p:nvSpPr>
            <p:cNvPr id="30" name="Rectangle 20"/>
            <p:cNvSpPr/>
            <p:nvPr/>
          </p:nvSpPr>
          <p:spPr>
            <a:xfrm>
              <a:off x="8247794" y="4521496"/>
              <a:ext cx="3611879" cy="417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59" dirty="0" err="1">
                  <a:latin typeface="+mj-lt"/>
                  <a:cs typeface="Helvetica Light"/>
                </a:rPr>
                <a:t>Desempe</a:t>
              </a:r>
              <a:r>
                <a:rPr lang="es-CR" sz="2059" dirty="0" err="1">
                  <a:latin typeface="+mj-lt"/>
                  <a:cs typeface="Helvetica Light"/>
                </a:rPr>
                <a:t>ño</a:t>
              </a:r>
              <a:r>
                <a:rPr lang="es-CR" sz="2059" dirty="0">
                  <a:latin typeface="+mj-lt"/>
                  <a:cs typeface="Helvetica Light"/>
                </a:rPr>
                <a:t> Nativo</a:t>
              </a:r>
              <a:endParaRPr lang="en-US" sz="2059" dirty="0">
                <a:latin typeface="+mj-lt"/>
                <a:cs typeface="Helvetica Light"/>
              </a:endParaRPr>
            </a:p>
          </p:txBody>
        </p:sp>
      </p:grpSp>
      <p:grpSp>
        <p:nvGrpSpPr>
          <p:cNvPr id="33" name="Group 10"/>
          <p:cNvGrpSpPr/>
          <p:nvPr/>
        </p:nvGrpSpPr>
        <p:grpSpPr>
          <a:xfrm>
            <a:off x="435534" y="2414257"/>
            <a:ext cx="3672852" cy="3672852"/>
            <a:chOff x="4305300" y="1651000"/>
            <a:chExt cx="3746500" cy="3746500"/>
          </a:xfrm>
        </p:grpSpPr>
        <p:sp>
          <p:nvSpPr>
            <p:cNvPr id="34" name="Oval 36"/>
            <p:cNvSpPr/>
            <p:nvPr/>
          </p:nvSpPr>
          <p:spPr bwMode="auto">
            <a:xfrm>
              <a:off x="4305300" y="16510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1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39" name="Group 10"/>
          <p:cNvGrpSpPr/>
          <p:nvPr/>
        </p:nvGrpSpPr>
        <p:grpSpPr>
          <a:xfrm>
            <a:off x="4307525" y="2361280"/>
            <a:ext cx="3672852" cy="3672852"/>
            <a:chOff x="4305300" y="1651000"/>
            <a:chExt cx="3746500" cy="3746500"/>
          </a:xfrm>
        </p:grpSpPr>
        <p:sp>
          <p:nvSpPr>
            <p:cNvPr id="44" name="Oval 36"/>
            <p:cNvSpPr/>
            <p:nvPr/>
          </p:nvSpPr>
          <p:spPr bwMode="auto">
            <a:xfrm>
              <a:off x="4305300" y="16510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136" y="2006600"/>
              <a:ext cx="3029347" cy="3029347"/>
            </a:xfrm>
            <a:prstGeom prst="rect">
              <a:avLst/>
            </a:prstGeom>
          </p:spPr>
        </p:pic>
      </p:grpSp>
      <p:grpSp>
        <p:nvGrpSpPr>
          <p:cNvPr id="46" name="Group 10"/>
          <p:cNvGrpSpPr/>
          <p:nvPr/>
        </p:nvGrpSpPr>
        <p:grpSpPr>
          <a:xfrm>
            <a:off x="8083873" y="2361280"/>
            <a:ext cx="3672852" cy="3672852"/>
            <a:chOff x="4305300" y="1651000"/>
            <a:chExt cx="3746500" cy="3746500"/>
          </a:xfrm>
        </p:grpSpPr>
        <p:sp>
          <p:nvSpPr>
            <p:cNvPr id="47" name="Oval 36"/>
            <p:cNvSpPr/>
            <p:nvPr/>
          </p:nvSpPr>
          <p:spPr bwMode="auto">
            <a:xfrm>
              <a:off x="4305300" y="1651000"/>
              <a:ext cx="3746500" cy="37465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2" tIns="89642" rIns="33620" bIns="33620" rtlCol="0" anchor="b" anchorCtr="0"/>
            <a:lstStyle/>
            <a:p>
              <a:pPr algn="ctr" defTabSz="914038"/>
              <a:endPara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6136" y="2006600"/>
              <a:ext cx="3029347" cy="3029347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56DBD36-8085-4A0B-B2D0-8BEFA48E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Tendencias</a:t>
            </a:r>
            <a:r>
              <a:rPr lang="en-US" sz="2800" b="1" dirty="0"/>
              <a:t>: </a:t>
            </a:r>
            <a:r>
              <a:rPr lang="en-US" sz="2800" b="1" dirty="0" err="1"/>
              <a:t>Desarrollo</a:t>
            </a:r>
            <a:r>
              <a:rPr lang="en-US" sz="2800" b="1" dirty="0"/>
              <a:t> de </a:t>
            </a:r>
            <a:r>
              <a:rPr lang="en-US" sz="2800" b="1" dirty="0" err="1"/>
              <a:t>aplicaciones</a:t>
            </a:r>
            <a:r>
              <a:rPr lang="en-US" sz="2800" b="1" dirty="0"/>
              <a:t> </a:t>
            </a:r>
            <a:r>
              <a:rPr lang="en-US" sz="2800" b="1" dirty="0" err="1"/>
              <a:t>móviles</a:t>
            </a:r>
            <a:endParaRPr lang="en-US" sz="2800" dirty="0" err="1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44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"/>
          <p:cNvGrpSpPr/>
          <p:nvPr/>
        </p:nvGrpSpPr>
        <p:grpSpPr>
          <a:xfrm>
            <a:off x="800513" y="2571199"/>
            <a:ext cx="4467173" cy="3658227"/>
            <a:chOff x="560946" y="999546"/>
            <a:chExt cx="3341098" cy="2458330"/>
          </a:xfrm>
        </p:grpSpPr>
        <p:sp>
          <p:nvSpPr>
            <p:cNvPr id="22" name="Rounded Rectangle 14"/>
            <p:cNvSpPr/>
            <p:nvPr/>
          </p:nvSpPr>
          <p:spPr>
            <a:xfrm>
              <a:off x="560946" y="999546"/>
              <a:ext cx="3341098" cy="2451575"/>
            </a:xfrm>
            <a:prstGeom prst="roundRect">
              <a:avLst>
                <a:gd name="adj" fmla="val 603"/>
              </a:avLst>
            </a:prstGeom>
            <a:solidFill>
              <a:srgbClr val="4AA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1" y="1047439"/>
              <a:ext cx="3224106" cy="2151985"/>
            </a:xfrm>
            <a:prstGeom prst="roundRect">
              <a:avLst>
                <a:gd name="adj" fmla="val 3219"/>
              </a:avLst>
            </a:prstGeom>
            <a:ln w="25400">
              <a:noFill/>
            </a:ln>
          </p:spPr>
        </p:pic>
        <p:sp>
          <p:nvSpPr>
            <p:cNvPr id="36" name="TextBox 6"/>
            <p:cNvSpPr txBox="1"/>
            <p:nvPr/>
          </p:nvSpPr>
          <p:spPr>
            <a:xfrm>
              <a:off x="609601" y="3220289"/>
              <a:ext cx="3224106" cy="23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Android</a:t>
              </a:r>
            </a:p>
          </p:txBody>
        </p:sp>
      </p:grpSp>
      <p:grpSp>
        <p:nvGrpSpPr>
          <p:cNvPr id="37" name="Group 8"/>
          <p:cNvGrpSpPr/>
          <p:nvPr/>
        </p:nvGrpSpPr>
        <p:grpSpPr>
          <a:xfrm>
            <a:off x="6232569" y="2543175"/>
            <a:ext cx="5256362" cy="4233902"/>
            <a:chOff x="609600" y="1137238"/>
            <a:chExt cx="5145741" cy="4817025"/>
          </a:xfrm>
        </p:grpSpPr>
        <p:sp>
          <p:nvSpPr>
            <p:cNvPr id="38" name="Rounded Rectangle 4"/>
            <p:cNvSpPr/>
            <p:nvPr/>
          </p:nvSpPr>
          <p:spPr>
            <a:xfrm>
              <a:off x="609600" y="1137238"/>
              <a:ext cx="5145741" cy="4233902"/>
            </a:xfrm>
            <a:prstGeom prst="roundRect">
              <a:avLst>
                <a:gd name="adj" fmla="val 603"/>
              </a:avLst>
            </a:prstGeom>
            <a:solidFill>
              <a:srgbClr val="4AA3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1"/>
            <p:cNvSpPr/>
            <p:nvPr/>
          </p:nvSpPr>
          <p:spPr>
            <a:xfrm>
              <a:off x="675117" y="4054289"/>
              <a:ext cx="5017315" cy="1253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118" y="1206371"/>
              <a:ext cx="5017315" cy="3110813"/>
            </a:xfrm>
            <a:prstGeom prst="rect">
              <a:avLst/>
            </a:prstGeom>
          </p:spPr>
        </p:pic>
        <p:pic>
          <p:nvPicPr>
            <p:cNvPr id="42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1882" y="4475294"/>
              <a:ext cx="879213" cy="690425"/>
            </a:xfrm>
            <a:prstGeom prst="rect">
              <a:avLst/>
            </a:prstGeom>
          </p:spPr>
        </p:pic>
        <p:sp>
          <p:nvSpPr>
            <p:cNvPr id="43" name="TextBox 7"/>
            <p:cNvSpPr txBox="1"/>
            <p:nvPr/>
          </p:nvSpPr>
          <p:spPr>
            <a:xfrm>
              <a:off x="1262442" y="5123452"/>
              <a:ext cx="5180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666666"/>
                  </a:solidFill>
                  <a:latin typeface="Myriad Pro" panose="020B0503030403020204" pitchFamily="34" charset="0"/>
                </a:rPr>
                <a:t>iPhone 6s</a:t>
              </a:r>
            </a:p>
          </p:txBody>
        </p:sp>
        <p:sp>
          <p:nvSpPr>
            <p:cNvPr id="50" name="TextBox 10"/>
            <p:cNvSpPr txBox="1"/>
            <p:nvPr/>
          </p:nvSpPr>
          <p:spPr>
            <a:xfrm>
              <a:off x="3121687" y="5123452"/>
              <a:ext cx="4716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666666"/>
                  </a:solidFill>
                  <a:latin typeface="Myriad Pro" panose="020B0503030403020204" pitchFamily="34" charset="0"/>
                </a:rPr>
                <a:t>iPad Pro</a:t>
              </a:r>
            </a:p>
          </p:txBody>
        </p:sp>
        <p:pic>
          <p:nvPicPr>
            <p:cNvPr id="51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4421" y="4400432"/>
              <a:ext cx="1201784" cy="765287"/>
            </a:xfrm>
            <a:prstGeom prst="roundRect">
              <a:avLst>
                <a:gd name="adj" fmla="val 6250"/>
              </a:avLst>
            </a:prstGeom>
          </p:spPr>
        </p:pic>
        <p:sp>
          <p:nvSpPr>
            <p:cNvPr id="52" name="Rectangle 11"/>
            <p:cNvSpPr/>
            <p:nvPr/>
          </p:nvSpPr>
          <p:spPr>
            <a:xfrm>
              <a:off x="3488899" y="4427798"/>
              <a:ext cx="430919" cy="399696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"/>
            <p:cNvSpPr txBox="1"/>
            <p:nvPr/>
          </p:nvSpPr>
          <p:spPr>
            <a:xfrm>
              <a:off x="609600" y="5448575"/>
              <a:ext cx="5145741" cy="505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 panose="020F0302020204030204" pitchFamily="34" charset="0"/>
                </a:rPr>
                <a:t>iOS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E8943EC-8197-4946-AF89-27FEE065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err="1"/>
              <a:t>Tendencias</a:t>
            </a:r>
            <a:r>
              <a:rPr lang="en-US" sz="2800" b="1" dirty="0"/>
              <a:t>: </a:t>
            </a:r>
            <a:r>
              <a:rPr lang="en-US" sz="2800" b="1" dirty="0" err="1"/>
              <a:t>Fragmentación</a:t>
            </a:r>
            <a:r>
              <a:rPr lang="en-US" sz="2800" b="1" dirty="0"/>
              <a:t> de </a:t>
            </a:r>
            <a:r>
              <a:rPr lang="en-US" sz="2800" b="1" dirty="0" err="1"/>
              <a:t>dispositivos</a:t>
            </a:r>
            <a:endParaRPr lang="en-US" sz="2800" dirty="0" err="1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18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693" y="1527308"/>
            <a:ext cx="2793158" cy="1600200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Corbel" charset="0"/>
              </a:rPr>
              <a:t>Enfoques</a:t>
            </a:r>
            <a:r>
              <a:rPr lang="en-US" dirty="0">
                <a:latin typeface="Corbel" charset="0"/>
              </a:rPr>
              <a:t> del </a:t>
            </a:r>
            <a:r>
              <a:rPr lang="en-US" dirty="0" err="1">
                <a:latin typeface="Corbel" charset="0"/>
              </a:rPr>
              <a:t>desarrollo</a:t>
            </a:r>
            <a:r>
              <a:rPr lang="en-US" dirty="0">
                <a:latin typeface="Corbel" charset="0"/>
              </a:rPr>
              <a:t> m</a:t>
            </a:r>
            <a:r>
              <a:rPr lang="es-CR" dirty="0" err="1">
                <a:latin typeface="Corbel" charset="0"/>
              </a:rPr>
              <a:t>óvil</a:t>
            </a:r>
            <a:endParaRPr lang="en-US" dirty="0">
              <a:latin typeface="Corbe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0731" y="4724400"/>
            <a:ext cx="6179804" cy="1375917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342900" indent="-342900" defTabSz="91410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353" dirty="0"/>
              <a:t>Sin </a:t>
            </a:r>
            <a:r>
              <a:rPr lang="en-US" sz="2353" dirty="0" err="1"/>
              <a:t>código</a:t>
            </a:r>
            <a:r>
              <a:rPr lang="en-US" sz="2353" dirty="0"/>
              <a:t> </a:t>
            </a:r>
            <a:r>
              <a:rPr lang="en-US" sz="2353" dirty="0" err="1"/>
              <a:t>compartido</a:t>
            </a:r>
            <a:r>
              <a:rPr lang="en-US" sz="2353" dirty="0"/>
              <a:t> </a:t>
            </a:r>
          </a:p>
          <a:p>
            <a:pPr marL="342900" indent="-342900" defTabSz="91410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353" dirty="0" err="1"/>
              <a:t>Varios</a:t>
            </a:r>
            <a:r>
              <a:rPr lang="en-US" sz="2353" dirty="0"/>
              <a:t> </a:t>
            </a:r>
            <a:r>
              <a:rPr lang="en-US" sz="2353" dirty="0" err="1"/>
              <a:t>lenguajes</a:t>
            </a:r>
            <a:r>
              <a:rPr lang="en-US" sz="2353" dirty="0"/>
              <a:t> y </a:t>
            </a:r>
            <a:r>
              <a:rPr lang="en-US" sz="2353" dirty="0" err="1"/>
              <a:t>ambientes</a:t>
            </a:r>
            <a:r>
              <a:rPr lang="en-US" sz="2353" dirty="0"/>
              <a:t> de </a:t>
            </a:r>
            <a:r>
              <a:rPr lang="en-US" sz="2353" dirty="0" err="1"/>
              <a:t>desarrollo</a:t>
            </a:r>
            <a:r>
              <a:rPr lang="en-US" sz="2353" dirty="0"/>
              <a:t> </a:t>
            </a:r>
          </a:p>
          <a:p>
            <a:pPr marL="342900" indent="-342900" defTabSz="91410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353" dirty="0"/>
              <a:t>Multiples </a:t>
            </a:r>
            <a:r>
              <a:rPr lang="en-US" sz="2353" dirty="0" err="1"/>
              <a:t>equipos</a:t>
            </a:r>
            <a:r>
              <a:rPr lang="en-US" sz="2353" dirty="0"/>
              <a:t> / </a:t>
            </a:r>
            <a:r>
              <a:rPr lang="en-US" sz="2353" dirty="0" err="1"/>
              <a:t>configuraciones</a:t>
            </a:r>
            <a:r>
              <a:rPr lang="en-US" sz="2353" dirty="0"/>
              <a:t> / IDEs</a:t>
            </a:r>
          </a:p>
        </p:txBody>
      </p:sp>
      <p:sp>
        <p:nvSpPr>
          <p:cNvPr id="120" name="Rectangle 12"/>
          <p:cNvSpPr/>
          <p:nvPr/>
        </p:nvSpPr>
        <p:spPr bwMode="auto">
          <a:xfrm>
            <a:off x="9606162" y="2133600"/>
            <a:ext cx="2117653" cy="2275126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1" name="Rectangle 32"/>
          <p:cNvSpPr/>
          <p:nvPr/>
        </p:nvSpPr>
        <p:spPr bwMode="auto">
          <a:xfrm>
            <a:off x="9606162" y="2133600"/>
            <a:ext cx="2117653" cy="80669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2" name="Rectangle 11"/>
          <p:cNvSpPr/>
          <p:nvPr/>
        </p:nvSpPr>
        <p:spPr bwMode="auto">
          <a:xfrm>
            <a:off x="7461929" y="2133600"/>
            <a:ext cx="2117653" cy="2275126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3" name="Rectangle 31"/>
          <p:cNvSpPr/>
          <p:nvPr/>
        </p:nvSpPr>
        <p:spPr bwMode="auto">
          <a:xfrm>
            <a:off x="7471460" y="2133600"/>
            <a:ext cx="2108631" cy="80669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4" name="Rectangle 8"/>
          <p:cNvSpPr/>
          <p:nvPr/>
        </p:nvSpPr>
        <p:spPr bwMode="auto">
          <a:xfrm>
            <a:off x="5317697" y="2133600"/>
            <a:ext cx="2117653" cy="2275126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5" name="Rectangle 30"/>
          <p:cNvSpPr/>
          <p:nvPr/>
        </p:nvSpPr>
        <p:spPr bwMode="auto">
          <a:xfrm>
            <a:off x="5327227" y="2133600"/>
            <a:ext cx="2113099" cy="80669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6" name="TextBox 20"/>
          <p:cNvSpPr txBox="1"/>
          <p:nvPr/>
        </p:nvSpPr>
        <p:spPr>
          <a:xfrm>
            <a:off x="5327227" y="2209800"/>
            <a:ext cx="2104077" cy="6215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9615692" y="2219325"/>
            <a:ext cx="2104077" cy="6215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28" name="TextBox 22"/>
          <p:cNvSpPr txBox="1"/>
          <p:nvPr/>
        </p:nvSpPr>
        <p:spPr>
          <a:xfrm>
            <a:off x="7471460" y="2219325"/>
            <a:ext cx="2104077" cy="6215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141" name="Rectangle 12"/>
          <p:cNvSpPr/>
          <p:nvPr/>
        </p:nvSpPr>
        <p:spPr bwMode="auto">
          <a:xfrm>
            <a:off x="9606162" y="2133600"/>
            <a:ext cx="2117653" cy="2057883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solidFill>
                  <a:srgbClr val="00BBF1"/>
                </a:soli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42" name="Rectangle 32"/>
          <p:cNvSpPr/>
          <p:nvPr/>
        </p:nvSpPr>
        <p:spPr bwMode="auto">
          <a:xfrm>
            <a:off x="9606162" y="2133600"/>
            <a:ext cx="2117653" cy="80669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44" name="Rectangle 31"/>
          <p:cNvSpPr/>
          <p:nvPr/>
        </p:nvSpPr>
        <p:spPr bwMode="auto">
          <a:xfrm>
            <a:off x="7471460" y="2133600"/>
            <a:ext cx="2108631" cy="80669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45" name="Rectangle 8"/>
          <p:cNvSpPr/>
          <p:nvPr/>
        </p:nvSpPr>
        <p:spPr bwMode="auto">
          <a:xfrm>
            <a:off x="5317697" y="2133600"/>
            <a:ext cx="2117653" cy="2057883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46" name="Rectangle 30"/>
          <p:cNvSpPr/>
          <p:nvPr/>
        </p:nvSpPr>
        <p:spPr bwMode="auto">
          <a:xfrm>
            <a:off x="5327227" y="2133600"/>
            <a:ext cx="2113099" cy="80669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47" name="TextBox 20"/>
          <p:cNvSpPr txBox="1"/>
          <p:nvPr/>
        </p:nvSpPr>
        <p:spPr>
          <a:xfrm>
            <a:off x="5327227" y="2209800"/>
            <a:ext cx="2104077" cy="6215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148" name="TextBox 21"/>
          <p:cNvSpPr txBox="1"/>
          <p:nvPr/>
        </p:nvSpPr>
        <p:spPr>
          <a:xfrm>
            <a:off x="9615692" y="2219325"/>
            <a:ext cx="2104077" cy="6215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49" name="TextBox 22"/>
          <p:cNvSpPr txBox="1"/>
          <p:nvPr/>
        </p:nvSpPr>
        <p:spPr>
          <a:xfrm>
            <a:off x="7471460" y="2219325"/>
            <a:ext cx="2104077" cy="6215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157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348458" y="2895600"/>
            <a:ext cx="2104077" cy="1191571"/>
          </a:xfrm>
          <a:prstGeom prst="rect">
            <a:avLst/>
          </a:prstGeom>
          <a:noFill/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solidFill>
                  <a:schemeClr val="bg1"/>
                </a:solidFill>
              </a:rPr>
              <a:t>Objective-C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solidFill>
                  <a:schemeClr val="bg1"/>
                </a:solidFill>
                <a:latin typeface="+mj-lt"/>
              </a:rPr>
              <a:t>Swift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solidFill>
                  <a:schemeClr val="bg1"/>
                </a:solidFill>
                <a:latin typeface="+mj-lt"/>
              </a:rPr>
              <a:t>Xcode</a:t>
            </a:r>
          </a:p>
        </p:txBody>
      </p:sp>
      <p:sp>
        <p:nvSpPr>
          <p:cNvPr id="151" name="TextBox 24"/>
          <p:cNvSpPr txBox="1"/>
          <p:nvPr/>
        </p:nvSpPr>
        <p:spPr>
          <a:xfrm>
            <a:off x="9615693" y="3046562"/>
            <a:ext cx="2104077" cy="8931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solidFill>
                  <a:schemeClr val="bg1"/>
                </a:solidFill>
              </a:rPr>
              <a:t>C#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solidFill>
                  <a:schemeClr val="bg1"/>
                </a:solidFill>
                <a:latin typeface="+mj-lt"/>
              </a:rPr>
              <a:t>Visual Studio</a:t>
            </a:r>
          </a:p>
        </p:txBody>
      </p:sp>
      <p:sp>
        <p:nvSpPr>
          <p:cNvPr id="152" name="TextBox 25"/>
          <p:cNvSpPr txBox="1"/>
          <p:nvPr/>
        </p:nvSpPr>
        <p:spPr>
          <a:xfrm>
            <a:off x="7492689" y="2837552"/>
            <a:ext cx="2104077" cy="1493320"/>
          </a:xfrm>
          <a:prstGeom prst="rect">
            <a:avLst/>
          </a:prstGeom>
          <a:noFill/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solidFill>
                  <a:schemeClr val="bg1"/>
                </a:solidFill>
              </a:rPr>
              <a:t>Java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solidFill>
                  <a:schemeClr val="bg1"/>
                </a:solidFill>
                <a:latin typeface="+mj-lt"/>
              </a:rPr>
              <a:t>Kotlin</a:t>
            </a:r>
          </a:p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solidFill>
                  <a:schemeClr val="bg1"/>
                </a:solidFill>
                <a:latin typeface="+mj-lt"/>
              </a:rPr>
              <a:t>Android Studio</a:t>
            </a:r>
          </a:p>
        </p:txBody>
      </p:sp>
      <p:sp>
        <p:nvSpPr>
          <p:cNvPr id="162" name="Title 2"/>
          <p:cNvSpPr txBox="1">
            <a:spLocks/>
          </p:cNvSpPr>
          <p:nvPr/>
        </p:nvSpPr>
        <p:spPr>
          <a:xfrm>
            <a:off x="4174106" y="371475"/>
            <a:ext cx="6677758" cy="67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rgbClr val="70186D"/>
                </a:solidFill>
                <a:latin typeface="+mn-lt"/>
                <a:ea typeface="+mn-ea"/>
                <a:cs typeface="+mn-cs"/>
              </a:rPr>
              <a:t>Aplicaciones</a:t>
            </a:r>
            <a:r>
              <a:rPr lang="en-US" b="1" dirty="0">
                <a:solidFill>
                  <a:srgbClr val="70186D"/>
                </a:solidFill>
                <a:latin typeface="+mn-lt"/>
                <a:ea typeface="+mn-ea"/>
                <a:cs typeface="+mn-cs"/>
              </a:rPr>
              <a:t> “En Silo”</a:t>
            </a:r>
          </a:p>
        </p:txBody>
      </p:sp>
      <p:sp>
        <p:nvSpPr>
          <p:cNvPr id="163" name="Left Brace 28"/>
          <p:cNvSpPr/>
          <p:nvPr/>
        </p:nvSpPr>
        <p:spPr>
          <a:xfrm rot="5400000">
            <a:off x="8262443" y="1143000"/>
            <a:ext cx="254339" cy="7086570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196" y="1257300"/>
            <a:ext cx="909502" cy="8589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784" y="1181100"/>
            <a:ext cx="943555" cy="9079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851" y="1276350"/>
            <a:ext cx="740614" cy="7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6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52575" y="1524000"/>
            <a:ext cx="6245981" cy="3439737"/>
            <a:chOff x="1270459" y="1855588"/>
            <a:chExt cx="8422793" cy="3814474"/>
          </a:xfrm>
        </p:grpSpPr>
        <p:cxnSp>
          <p:nvCxnSpPr>
            <p:cNvPr id="24" name="Straight Connector 11"/>
            <p:cNvCxnSpPr/>
            <p:nvPr/>
          </p:nvCxnSpPr>
          <p:spPr>
            <a:xfrm>
              <a:off x="3928685" y="1901036"/>
              <a:ext cx="0" cy="3769026"/>
            </a:xfrm>
            <a:prstGeom prst="line">
              <a:avLst/>
            </a:prstGeom>
            <a:ln>
              <a:solidFill>
                <a:srgbClr val="FFFFFF"/>
              </a:solidFill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56"/>
            <p:cNvGrpSpPr/>
            <p:nvPr/>
          </p:nvGrpSpPr>
          <p:grpSpPr>
            <a:xfrm>
              <a:off x="4782489" y="1942740"/>
              <a:ext cx="2627023" cy="2627023"/>
              <a:chOff x="5344586" y="1981200"/>
              <a:chExt cx="2679700" cy="2679700"/>
            </a:xfrm>
          </p:grpSpPr>
          <p:sp>
            <p:nvSpPr>
              <p:cNvPr id="27" name="Oval 54"/>
              <p:cNvSpPr/>
              <p:nvPr/>
            </p:nvSpPr>
            <p:spPr bwMode="auto">
              <a:xfrm>
                <a:off x="5344586" y="1981200"/>
                <a:ext cx="2679700" cy="2679700"/>
              </a:xfrm>
              <a:prstGeom prst="ellipse">
                <a:avLst/>
              </a:prstGeom>
              <a:solidFill>
                <a:schemeClr val="bg2">
                  <a:lumMod val="6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2" tIns="89642" rIns="33620" bIns="33620" rtlCol="0" anchor="b" anchorCtr="0"/>
              <a:lstStyle/>
              <a:p>
                <a:pPr algn="ctr" defTabSz="914038"/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TextBox 31"/>
              <p:cNvSpPr txBox="1"/>
              <p:nvPr/>
            </p:nvSpPr>
            <p:spPr>
              <a:xfrm>
                <a:off x="5738286" y="3569064"/>
                <a:ext cx="1879600" cy="572464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algn="ctr" defTabSz="91410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765" dirty="0">
                    <a:solidFill>
                      <a:schemeClr val="bg1"/>
                    </a:solidFill>
                  </a:rPr>
                  <a:t>App Generator</a:t>
                </a:r>
              </a:p>
            </p:txBody>
          </p:sp>
          <p:pic>
            <p:nvPicPr>
              <p:cNvPr id="29" name="Picture 33" descr="gears_icon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7187" y="2594314"/>
                <a:ext cx="1207799" cy="948985"/>
              </a:xfrm>
              <a:prstGeom prst="rect">
                <a:avLst/>
              </a:prstGeom>
            </p:spPr>
          </p:pic>
        </p:grpSp>
        <p:sp>
          <p:nvSpPr>
            <p:cNvPr id="30" name="TextBox 35"/>
            <p:cNvSpPr txBox="1"/>
            <p:nvPr/>
          </p:nvSpPr>
          <p:spPr>
            <a:xfrm>
              <a:off x="1270459" y="2446236"/>
              <a:ext cx="2705120" cy="165024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r" defTabSz="91410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HTML+CSS</a:t>
              </a:r>
            </a:p>
            <a:p>
              <a:pPr algn="r" defTabSz="91410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/>
                <a:t>Javascript</a:t>
              </a:r>
              <a:endParaRPr lang="en-US" sz="2400" dirty="0"/>
            </a:p>
            <a:p>
              <a:pPr algn="r" defTabSz="91410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/>
                <a:t>Otros</a:t>
              </a:r>
              <a:endParaRPr lang="en-US" sz="2400" dirty="0"/>
            </a:p>
          </p:txBody>
        </p:sp>
        <p:cxnSp>
          <p:nvCxnSpPr>
            <p:cNvPr id="31" name="Straight Arrow Connector 37"/>
            <p:cNvCxnSpPr/>
            <p:nvPr/>
          </p:nvCxnSpPr>
          <p:spPr>
            <a:xfrm>
              <a:off x="3932237" y="2503006"/>
              <a:ext cx="861146" cy="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8"/>
            <p:cNvCxnSpPr/>
            <p:nvPr/>
          </p:nvCxnSpPr>
          <p:spPr>
            <a:xfrm>
              <a:off x="3932237" y="3013470"/>
              <a:ext cx="761544" cy="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9"/>
            <p:cNvCxnSpPr/>
            <p:nvPr/>
          </p:nvCxnSpPr>
          <p:spPr>
            <a:xfrm>
              <a:off x="3932237" y="3523934"/>
              <a:ext cx="761543" cy="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40"/>
            <p:cNvCxnSpPr/>
            <p:nvPr/>
          </p:nvCxnSpPr>
          <p:spPr>
            <a:xfrm>
              <a:off x="3932237" y="4034398"/>
              <a:ext cx="848696" cy="0"/>
            </a:xfrm>
            <a:prstGeom prst="straightConnector1">
              <a:avLst/>
            </a:prstGeom>
            <a:ln w="28575" cmpd="sng">
              <a:solidFill>
                <a:schemeClr val="bg2">
                  <a:lumMod val="65000"/>
                </a:schemeClr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74"/>
            <p:cNvGrpSpPr/>
            <p:nvPr/>
          </p:nvGrpSpPr>
          <p:grpSpPr>
            <a:xfrm>
              <a:off x="7555288" y="1855588"/>
              <a:ext cx="2137964" cy="2801328"/>
              <a:chOff x="7744886" y="1892300"/>
              <a:chExt cx="2180835" cy="2857500"/>
            </a:xfrm>
          </p:grpSpPr>
          <p:grpSp>
            <p:nvGrpSpPr>
              <p:cNvPr id="36" name="Group 29"/>
              <p:cNvGrpSpPr/>
              <p:nvPr/>
            </p:nvGrpSpPr>
            <p:grpSpPr>
              <a:xfrm>
                <a:off x="9116486" y="1892300"/>
                <a:ext cx="803108" cy="803108"/>
                <a:chOff x="2057400" y="2654300"/>
                <a:chExt cx="1028700" cy="1028700"/>
              </a:xfrm>
            </p:grpSpPr>
            <p:sp>
              <p:nvSpPr>
                <p:cNvPr id="46" name="Oval 4"/>
                <p:cNvSpPr/>
                <p:nvPr/>
              </p:nvSpPr>
              <p:spPr bwMode="auto">
                <a:xfrm>
                  <a:off x="2057400" y="2654300"/>
                  <a:ext cx="1028700" cy="10287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7" name="Picture 23" descr="Apple_logo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9103" y="2866641"/>
                  <a:ext cx="468070" cy="523137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5"/>
              <p:cNvGrpSpPr/>
              <p:nvPr/>
            </p:nvGrpSpPr>
            <p:grpSpPr>
              <a:xfrm>
                <a:off x="9113144" y="2917992"/>
                <a:ext cx="803108" cy="803108"/>
                <a:chOff x="3810000" y="3073400"/>
                <a:chExt cx="1028700" cy="1028700"/>
              </a:xfrm>
            </p:grpSpPr>
            <p:sp>
              <p:nvSpPr>
                <p:cNvPr id="44" name="Oval 24"/>
                <p:cNvSpPr/>
                <p:nvPr/>
              </p:nvSpPr>
              <p:spPr bwMode="auto">
                <a:xfrm>
                  <a:off x="3810000" y="3073400"/>
                  <a:ext cx="1028700" cy="10287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5" name="Picture 26" descr="Android_logo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7337" y="3331368"/>
                  <a:ext cx="434974" cy="50022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7"/>
              <p:cNvGrpSpPr/>
              <p:nvPr/>
            </p:nvGrpSpPr>
            <p:grpSpPr>
              <a:xfrm>
                <a:off x="9122613" y="3946692"/>
                <a:ext cx="803108" cy="803108"/>
                <a:chOff x="6083300" y="3073400"/>
                <a:chExt cx="1028700" cy="1028700"/>
              </a:xfrm>
            </p:grpSpPr>
            <p:sp>
              <p:nvSpPr>
                <p:cNvPr id="42" name="Oval 27"/>
                <p:cNvSpPr/>
                <p:nvPr/>
              </p:nvSpPr>
              <p:spPr bwMode="auto">
                <a:xfrm>
                  <a:off x="6083300" y="3073400"/>
                  <a:ext cx="1028700" cy="10287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42" tIns="89642" rIns="33620" bIns="33620" rtlCol="0" anchor="b" anchorCtr="0"/>
                <a:lstStyle/>
                <a:p>
                  <a:pPr algn="ctr" defTabSz="914038"/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3" name="Picture 28" descr="Windows_logo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5885" y="3365500"/>
                  <a:ext cx="466044" cy="434974"/>
                </a:xfrm>
                <a:prstGeom prst="rect">
                  <a:avLst/>
                </a:prstGeom>
              </p:spPr>
            </p:pic>
          </p:grpSp>
          <p:cxnSp>
            <p:nvCxnSpPr>
              <p:cNvPr id="39" name="Straight Arrow Connector 41"/>
              <p:cNvCxnSpPr/>
              <p:nvPr/>
            </p:nvCxnSpPr>
            <p:spPr>
              <a:xfrm flipV="1">
                <a:off x="7744886" y="2413000"/>
                <a:ext cx="1168400" cy="901700"/>
              </a:xfrm>
              <a:prstGeom prst="straightConnector1">
                <a:avLst/>
              </a:prstGeom>
              <a:ln w="28575" cmpd="sng">
                <a:solidFill>
                  <a:schemeClr val="bg2">
                    <a:lumMod val="65000"/>
                  </a:schemeClr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42"/>
              <p:cNvCxnSpPr/>
              <p:nvPr/>
            </p:nvCxnSpPr>
            <p:spPr>
              <a:xfrm>
                <a:off x="7744886" y="3314700"/>
                <a:ext cx="1168400" cy="0"/>
              </a:xfrm>
              <a:prstGeom prst="straightConnector1">
                <a:avLst/>
              </a:prstGeom>
              <a:ln w="28575" cmpd="sng">
                <a:solidFill>
                  <a:schemeClr val="bg2">
                    <a:lumMod val="65000"/>
                  </a:schemeClr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3"/>
              <p:cNvCxnSpPr/>
              <p:nvPr/>
            </p:nvCxnSpPr>
            <p:spPr>
              <a:xfrm>
                <a:off x="7744886" y="3302000"/>
                <a:ext cx="1168400" cy="914400"/>
              </a:xfrm>
              <a:prstGeom prst="straightConnector1">
                <a:avLst/>
              </a:prstGeom>
              <a:ln w="28575" cmpd="sng">
                <a:solidFill>
                  <a:schemeClr val="bg2">
                    <a:lumMod val="65000"/>
                  </a:schemeClr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2" name="Picture 4" descr="http://cdn7.staztic.com/app/a/3990/3990419/ionic-phonegap-mega-demo-1-0-s-307x5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1495425"/>
            <a:ext cx="1838733" cy="326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itle 2"/>
          <p:cNvSpPr txBox="1">
            <a:spLocks/>
          </p:cNvSpPr>
          <p:nvPr/>
        </p:nvSpPr>
        <p:spPr>
          <a:xfrm>
            <a:off x="3400425" y="612775"/>
            <a:ext cx="6425157" cy="679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+mn-lt"/>
                <a:ea typeface="+mn-ea"/>
                <a:cs typeface="+mn-cs"/>
              </a:rPr>
              <a:t>Aplicaciones</a:t>
            </a:r>
            <a:r>
              <a:rPr lang="en-US" b="1" dirty="0">
                <a:latin typeface="+mn-lt"/>
                <a:ea typeface="+mn-ea"/>
                <a:cs typeface="+mn-cs"/>
              </a:rPr>
              <a:t> “H</a:t>
            </a:r>
            <a:r>
              <a:rPr lang="es-CR" b="1" dirty="0" err="1">
                <a:latin typeface="+mn-lt"/>
                <a:ea typeface="+mn-ea"/>
                <a:cs typeface="+mn-cs"/>
              </a:rPr>
              <a:t>íbridas</a:t>
            </a:r>
            <a:r>
              <a:rPr lang="en-US" b="1" dirty="0">
                <a:latin typeface="+mn-lt"/>
                <a:ea typeface="+mn-ea"/>
                <a:cs typeface="+mn-cs"/>
              </a:rPr>
              <a:t>”</a:t>
            </a:r>
          </a:p>
        </p:txBody>
      </p:sp>
      <p:sp>
        <p:nvSpPr>
          <p:cNvPr id="54" name="TextBox 27"/>
          <p:cNvSpPr txBox="1"/>
          <p:nvPr/>
        </p:nvSpPr>
        <p:spPr>
          <a:xfrm>
            <a:off x="3267075" y="5133975"/>
            <a:ext cx="6179804" cy="1212987"/>
          </a:xfrm>
          <a:prstGeom prst="rect">
            <a:avLst/>
          </a:prstGeom>
          <a:noFill/>
        </p:spPr>
        <p:txBody>
          <a:bodyPr wrap="square" lIns="179285" tIns="143428" rIns="179285" bIns="143428" rtlCol="0" anchor="t">
            <a:spAutoFit/>
          </a:bodyPr>
          <a:lstStyle/>
          <a:p>
            <a:pPr marL="342900" indent="-342900" defTabSz="91410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Acceso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limitado</a:t>
            </a:r>
            <a:r>
              <a:rPr lang="en-US" sz="2000" dirty="0">
                <a:solidFill>
                  <a:srgbClr val="FFFFFF"/>
                </a:solidFill>
              </a:rPr>
              <a:t> a APIs </a:t>
            </a:r>
            <a:r>
              <a:rPr lang="en-US" sz="2000" dirty="0" err="1">
                <a:solidFill>
                  <a:srgbClr val="FFFFFF"/>
                </a:solidFill>
              </a:rPr>
              <a:t>nativos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</a:p>
          <a:p>
            <a:pPr marL="342900" indent="-342900" defTabSz="91410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Desempeño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menor</a:t>
            </a:r>
            <a:r>
              <a:rPr lang="en-US" sz="2000" dirty="0">
                <a:solidFill>
                  <a:srgbClr val="FFFFFF"/>
                </a:solidFill>
              </a:rPr>
              <a:t> </a:t>
            </a:r>
          </a:p>
          <a:p>
            <a:pPr marL="342900" indent="-342900" defTabSz="91410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FFFFFF"/>
                </a:solidFill>
              </a:rPr>
              <a:t>Apariencia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i="1" u="sng" dirty="0">
                <a:solidFill>
                  <a:srgbClr val="FFFFFF"/>
                </a:solidFill>
              </a:rPr>
              <a:t>similar</a:t>
            </a:r>
            <a:r>
              <a:rPr lang="en-US" sz="2000" dirty="0">
                <a:solidFill>
                  <a:srgbClr val="FFFFFF"/>
                </a:solidFill>
              </a:rPr>
              <a:t> al </a:t>
            </a:r>
            <a:r>
              <a:rPr lang="en-US" sz="2000" err="1">
                <a:solidFill>
                  <a:srgbClr val="FFFFFF"/>
                </a:solidFill>
              </a:rPr>
              <a:t>nativo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55" name="Left Brace 28"/>
          <p:cNvSpPr/>
          <p:nvPr/>
        </p:nvSpPr>
        <p:spPr>
          <a:xfrm rot="5400000">
            <a:off x="5953125" y="1571625"/>
            <a:ext cx="254339" cy="7086570"/>
          </a:xfrm>
          <a:prstGeom prst="leftBrace">
            <a:avLst>
              <a:gd name="adj1" fmla="val 56668"/>
              <a:gd name="adj2" fmla="val 50000"/>
            </a:avLst>
          </a:prstGeom>
          <a:ln w="19050" cap="rnd">
            <a:solidFill>
              <a:schemeClr val="bg2">
                <a:lumMod val="65000"/>
              </a:schemeClr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65">
              <a:ln w="38100" cmpd="sng">
                <a:solidFill>
                  <a:srgbClr val="000000"/>
                </a:solidFill>
                <a:prstDash val="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511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R" dirty="0">
                <a:latin typeface="Corbel" charset="0"/>
              </a:rPr>
              <a:t>Enfoque </a:t>
            </a:r>
            <a:r>
              <a:rPr lang="es-CR" dirty="0" err="1">
                <a:latin typeface="Corbel" charset="0"/>
              </a:rPr>
              <a:t>Xamarin</a:t>
            </a:r>
            <a:endParaRPr lang="es-C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40069" y="2489808"/>
            <a:ext cx="2851150" cy="77426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3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50000"/>
              <a:buNone/>
            </a:pPr>
            <a:endParaRPr lang="en-US" sz="1800" dirty="0">
              <a:solidFill>
                <a:srgbClr val="123458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1457" y="3962400"/>
            <a:ext cx="6176504" cy="193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600" dirty="0">
                <a:cs typeface="Arial"/>
              </a:rPr>
              <a:t>100% acceso nativo a los componentes.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600" dirty="0">
                <a:cs typeface="Arial"/>
              </a:rPr>
              <a:t>Código compartido entre plataformas.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600" dirty="0">
                <a:cs typeface="Arial"/>
              </a:rPr>
              <a:t>Rendimiento nativo.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600" dirty="0">
                <a:cs typeface="Arial"/>
              </a:rPr>
              <a:t>Una única fuente de código con menos fragmentación.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1600" dirty="0">
                <a:cs typeface="Arial"/>
              </a:rPr>
              <a:t>Un único ambiente de desarrollo.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3908" y="5060670"/>
            <a:ext cx="1308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C# - Visual Studio </a:t>
            </a:r>
          </a:p>
        </p:txBody>
      </p:sp>
      <p:pic>
        <p:nvPicPr>
          <p:cNvPr id="8194" name="Picture 2" descr="http://www.hanselman.com/blog/content/binary/Windows-Live-Writer/Xam.Forms---Write-Once-Run-Everywhere-AN_9DE4/image_9beb523f-8a48-4812-a600-818fc9630e5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67" y="1238250"/>
            <a:ext cx="6736510" cy="231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4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92D1-3A06-46BC-8911-F6F019B6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Formas de </a:t>
            </a:r>
            <a:r>
              <a:rPr lang="en-US" dirty="0" err="1"/>
              <a:t>Desarrollo</a:t>
            </a:r>
            <a:r>
              <a:rPr lang="en-US" dirty="0"/>
              <a:t> Xamarin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7E4FB5AD-34EA-4641-B6CF-ED329E454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902246"/>
              </p:ext>
            </p:extLst>
          </p:nvPr>
        </p:nvGraphicFramePr>
        <p:xfrm>
          <a:off x="2163292" y="400050"/>
          <a:ext cx="7835534" cy="6361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FC553BF4-B80D-4264-A178-2FB59631C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9939" y="4229100"/>
            <a:ext cx="1209675" cy="10668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54DD442-DD5A-4B7E-98DE-54689FB60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364" y="4185968"/>
            <a:ext cx="100965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D8DD10-E871-4648-B84E-9A30F6601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6669" y="4240505"/>
            <a:ext cx="11334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8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520</Words>
  <Application>Microsoft Office PowerPoint</Application>
  <PresentationFormat>Panorámica</PresentationFormat>
  <Paragraphs>146</Paragraphs>
  <Slides>30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Corbel</vt:lpstr>
      <vt:lpstr>Helvetica Light</vt:lpstr>
      <vt:lpstr>Myriad Pro</vt:lpstr>
      <vt:lpstr>Segoe UI</vt:lpstr>
      <vt:lpstr>Wingdings</vt:lpstr>
      <vt:lpstr>Wingdings 3</vt:lpstr>
      <vt:lpstr>Ion</vt:lpstr>
      <vt:lpstr>Presentación de PowerPoint</vt:lpstr>
      <vt:lpstr>Sobre Xamarin</vt:lpstr>
      <vt:lpstr>Tendencias: Lo Mobile redefine la Computación</vt:lpstr>
      <vt:lpstr>Tendencias: Desarrollo de aplicaciones móviles </vt:lpstr>
      <vt:lpstr>Tendencias: Fragmentación de dispositivos </vt:lpstr>
      <vt:lpstr>Enfoques del desarrollo móvil</vt:lpstr>
      <vt:lpstr>Presentación de PowerPoint</vt:lpstr>
      <vt:lpstr>Enfoque Xamarin</vt:lpstr>
      <vt:lpstr>Formas de Desarrollo Xamarin</vt:lpstr>
      <vt:lpstr>Presentación de PowerPoint</vt:lpstr>
      <vt:lpstr>Presentación de PowerPoint</vt:lpstr>
      <vt:lpstr>Xamarin Forms</vt:lpstr>
      <vt:lpstr>Código compartido entre plataformas </vt:lpstr>
      <vt:lpstr>C# UI</vt:lpstr>
      <vt:lpstr>XAML UI</vt:lpstr>
      <vt:lpstr>Resultado</vt:lpstr>
      <vt:lpstr>Presentación de PowerPoint</vt:lpstr>
      <vt:lpstr>Paginas</vt:lpstr>
      <vt:lpstr>Layouts</vt:lpstr>
      <vt:lpstr>Controles</vt:lpstr>
      <vt:lpstr>Enfoque en la experiencia de usuario </vt:lpstr>
      <vt:lpstr>Más allá del móvil: Full-Stack C#</vt:lpstr>
      <vt:lpstr>Xamarin como plataforma de Desarrollo</vt:lpstr>
      <vt:lpstr>Presentación de PowerPoint</vt:lpstr>
      <vt:lpstr>Test Cloud</vt:lpstr>
      <vt:lpstr>Test Cloud</vt:lpstr>
      <vt:lpstr>Hookey App (Mobile Center)</vt:lpstr>
      <vt:lpstr>Hookey App (Mobile Center)</vt:lpstr>
      <vt:lpstr>Insights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14</cp:revision>
  <dcterms:created xsi:type="dcterms:W3CDTF">2012-07-30T22:48:03Z</dcterms:created>
  <dcterms:modified xsi:type="dcterms:W3CDTF">2017-11-27T20:39:49Z</dcterms:modified>
</cp:coreProperties>
</file>